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20" r:id="rId2"/>
    <p:sldId id="721" r:id="rId3"/>
    <p:sldId id="669" r:id="rId4"/>
    <p:sldId id="681" r:id="rId5"/>
    <p:sldId id="722" r:id="rId6"/>
    <p:sldId id="683" r:id="rId7"/>
    <p:sldId id="685" r:id="rId8"/>
    <p:sldId id="732" r:id="rId9"/>
    <p:sldId id="686" r:id="rId10"/>
    <p:sldId id="719" r:id="rId11"/>
    <p:sldId id="689" r:id="rId12"/>
    <p:sldId id="740" r:id="rId13"/>
    <p:sldId id="741" r:id="rId14"/>
    <p:sldId id="687" r:id="rId15"/>
    <p:sldId id="728" r:id="rId16"/>
    <p:sldId id="729" r:id="rId17"/>
    <p:sldId id="730" r:id="rId18"/>
    <p:sldId id="737" r:id="rId19"/>
    <p:sldId id="723" r:id="rId20"/>
    <p:sldId id="724" r:id="rId21"/>
    <p:sldId id="743" r:id="rId22"/>
    <p:sldId id="744" r:id="rId23"/>
    <p:sldId id="742" r:id="rId24"/>
    <p:sldId id="691" r:id="rId25"/>
    <p:sldId id="745" r:id="rId26"/>
    <p:sldId id="750" r:id="rId27"/>
    <p:sldId id="746" r:id="rId28"/>
    <p:sldId id="749" r:id="rId29"/>
    <p:sldId id="748" r:id="rId30"/>
    <p:sldId id="747" r:id="rId31"/>
    <p:sldId id="733" r:id="rId32"/>
    <p:sldId id="738" r:id="rId33"/>
    <p:sldId id="739" r:id="rId34"/>
    <p:sldId id="725" r:id="rId3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1AF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2" rIns="92866" bIns="4643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5263" y="0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2" rIns="92866" bIns="4643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2" rIns="92866" bIns="4643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5263" y="8836025"/>
            <a:ext cx="300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6" tIns="46432" rIns="92866" bIns="4643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D4CA20-435C-4314-84C8-20DBAECE0B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2688" y="700088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1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79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39" tIns="44070" rIns="88139" bIns="44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60338" y="0"/>
            <a:ext cx="8982075" cy="6845300"/>
            <a:chOff x="101" y="0"/>
            <a:chExt cx="5658" cy="4312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ltGray">
            <a:xfrm>
              <a:off x="149" y="0"/>
              <a:ext cx="150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277" y="0"/>
              <a:ext cx="235" cy="345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ltGray">
            <a:xfrm>
              <a:off x="203" y="0"/>
              <a:ext cx="682" cy="21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ltGray">
            <a:xfrm>
              <a:off x="288" y="0"/>
              <a:ext cx="160" cy="27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ltGray">
            <a:xfrm>
              <a:off x="373" y="1644"/>
              <a:ext cx="331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ltGray">
            <a:xfrm>
              <a:off x="326" y="1560"/>
              <a:ext cx="5433" cy="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01" y="1560"/>
              <a:ext cx="560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295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05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ACAB5BA-0BD8-419C-BCA9-B7153A77FC18}" type="datetime1">
              <a:rPr lang="en-US"/>
              <a:pPr/>
              <a:t>11/2/2010</a:t>
            </a:fld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7C9BAF-8C0D-4DA3-B940-BE81E03EA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170132-A1D6-403A-A4EB-4E9432545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82DC8-4F27-4490-8DC0-DE7BF8EA3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793890-624B-424C-B414-BB6043498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4C95C-EE39-4B11-BA76-7C2FD2F04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455557-0572-40ED-8AAC-4D3E2B049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8F24CC-C3CB-4D96-8511-E422E8A6E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D7E02-B768-4669-80D8-0AA11FA22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21559-9D84-4B54-BFE9-D378F3D4B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E9F2C-5147-4479-8BF6-73BBC7730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0CFB0A-6061-42E5-8AD1-33A65A34E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A162D-D58B-4444-B299-44911F858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60338" y="0"/>
            <a:ext cx="8972550" cy="6845300"/>
            <a:chOff x="101" y="0"/>
            <a:chExt cx="5652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149" y="0"/>
              <a:ext cx="150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ltGray">
            <a:xfrm>
              <a:off x="277" y="0"/>
              <a:ext cx="235" cy="29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ltGray">
            <a:xfrm>
              <a:off x="203" y="0"/>
              <a:ext cx="682" cy="21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ltGray">
            <a:xfrm>
              <a:off x="256" y="0"/>
              <a:ext cx="192" cy="24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ltGray">
            <a:xfrm>
              <a:off x="373" y="924"/>
              <a:ext cx="331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ltGray">
            <a:xfrm>
              <a:off x="320" y="888"/>
              <a:ext cx="5433" cy="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01" y="888"/>
              <a:ext cx="5604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39C527B-351C-4540-A7BE-9E8CEFAD45D9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6962775" y="95250"/>
          <a:ext cx="2181225" cy="1123950"/>
        </p:xfrm>
        <a:graphic>
          <a:graphicData uri="http://schemas.openxmlformats.org/presentationml/2006/ole">
            <p:oleObj spid="_x0000_s1042" name="Photo Editor Photo" r:id="rId15" imgW="2180952" imgH="1123810" progId="MSPhotoEd.3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32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</a:rPr>
              <a:t>American Healthcare: Issues, Reform, Response</a:t>
            </a:r>
            <a:r>
              <a:rPr lang="en-US"/>
              <a:t> 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95600"/>
            <a:ext cx="6400800" cy="17526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Patricia A. Gabow, M.D.</a:t>
            </a:r>
          </a:p>
          <a:p>
            <a:r>
              <a:rPr lang="en-US">
                <a:solidFill>
                  <a:schemeClr val="bg2"/>
                </a:solidFill>
              </a:rPr>
              <a:t>City Club</a:t>
            </a:r>
          </a:p>
          <a:p>
            <a:r>
              <a:rPr lang="en-US">
                <a:solidFill>
                  <a:schemeClr val="bg2"/>
                </a:solidFill>
              </a:rPr>
              <a:t>November 2010</a:t>
            </a:r>
          </a:p>
        </p:txBody>
      </p:sp>
      <p:graphicFrame>
        <p:nvGraphicFramePr>
          <p:cNvPr id="1031172" name="Object 4"/>
          <p:cNvGraphicFramePr>
            <a:graphicFrameLocks noChangeAspect="1"/>
          </p:cNvGraphicFramePr>
          <p:nvPr/>
        </p:nvGraphicFramePr>
        <p:xfrm>
          <a:off x="3733800" y="4953000"/>
          <a:ext cx="2181225" cy="1123950"/>
        </p:xfrm>
        <a:graphic>
          <a:graphicData uri="http://schemas.openxmlformats.org/presentationml/2006/ole">
            <p:oleObj spid="_x0000_s1031172" name="Photo Editor Photo" r:id="rId4" imgW="2180952" imgH="112381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ChangeArrowheads="1"/>
          </p:cNvSpPr>
          <p:nvPr/>
        </p:nvSpPr>
        <p:spPr bwMode="auto">
          <a:xfrm>
            <a:off x="0" y="990600"/>
            <a:ext cx="89916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l"/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Scores: Dimensions of a High Performance Health System</a:t>
            </a:r>
          </a:p>
        </p:txBody>
      </p:sp>
      <p:graphicFrame>
        <p:nvGraphicFramePr>
          <p:cNvPr id="1029125" name="Object 5"/>
          <p:cNvGraphicFramePr>
            <a:graphicFrameLocks noChangeAspect="1"/>
          </p:cNvGraphicFramePr>
          <p:nvPr/>
        </p:nvGraphicFramePr>
        <p:xfrm>
          <a:off x="228600" y="1411288"/>
          <a:ext cx="8712200" cy="5370512"/>
        </p:xfrm>
        <a:graphic>
          <a:graphicData uri="http://schemas.openxmlformats.org/presentationml/2006/ole">
            <p:oleObj spid="_x0000_s1029125" name="Chart" r:id="rId4" imgW="8715375" imgH="5372100" progId="MSGraph.Chart.8">
              <p:embed followColorScheme="full"/>
            </p:oleObj>
          </a:graphicData>
        </a:graphic>
      </p:graphicFrame>
      <p:grpSp>
        <p:nvGrpSpPr>
          <p:cNvPr id="1029126" name="Group 6"/>
          <p:cNvGrpSpPr>
            <a:grpSpLocks/>
          </p:cNvGrpSpPr>
          <p:nvPr/>
        </p:nvGrpSpPr>
        <p:grpSpPr bwMode="auto">
          <a:xfrm>
            <a:off x="0" y="6578600"/>
            <a:ext cx="9140825" cy="288925"/>
            <a:chOff x="0" y="4144"/>
            <a:chExt cx="5758" cy="182"/>
          </a:xfrm>
        </p:grpSpPr>
        <p:sp>
          <p:nvSpPr>
            <p:cNvPr id="1029127" name="Rectangle 7"/>
            <p:cNvSpPr>
              <a:spLocks noChangeArrowheads="1"/>
            </p:cNvSpPr>
            <p:nvPr/>
          </p:nvSpPr>
          <p:spPr bwMode="auto">
            <a:xfrm>
              <a:off x="0" y="4153"/>
              <a:ext cx="5758" cy="17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7160" rIns="137160" bIns="0"/>
            <a:lstStyle/>
            <a:p>
              <a:pPr algn="l" eaLnBrk="1" hangingPunct="1"/>
              <a:r>
                <a:rPr lang="en-US" sz="1200" b="1" i="0">
                  <a:effectLst/>
                </a:rPr>
                <a:t>Source: Commonwealth Fund National Scorecard on U.S. Health System Performance, 2008</a:t>
              </a:r>
            </a:p>
          </p:txBody>
        </p:sp>
        <p:sp>
          <p:nvSpPr>
            <p:cNvPr id="1029128" name="Text Box 8"/>
            <p:cNvSpPr txBox="1">
              <a:spLocks noChangeArrowheads="1"/>
            </p:cNvSpPr>
            <p:nvPr/>
          </p:nvSpPr>
          <p:spPr bwMode="auto">
            <a:xfrm>
              <a:off x="5312" y="4144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137160" bIns="0"/>
            <a:lstStyle/>
            <a:p>
              <a:pPr algn="r" eaLnBrk="1" hangingPunct="1">
                <a:spcBef>
                  <a:spcPct val="50000"/>
                </a:spcBef>
              </a:pPr>
              <a:fld id="{9C232D00-A568-4E8B-9E50-BE5D27E66F08}" type="slidenum">
                <a:rPr lang="en-US" sz="1200" b="1" i="0">
                  <a:effectLst/>
                </a:rPr>
                <a:pPr algn="r" eaLnBrk="1" hangingPunct="1">
                  <a:spcBef>
                    <a:spcPct val="50000"/>
                  </a:spcBef>
                </a:pPr>
                <a:t>10</a:t>
              </a:fld>
              <a:endParaRPr lang="en-US" sz="1200" b="1" i="0">
                <a:effectLst/>
              </a:endParaRPr>
            </a:p>
          </p:txBody>
        </p:sp>
      </p:grpSp>
      <p:sp>
        <p:nvSpPr>
          <p:cNvPr id="1029129" name="Rectangle 9"/>
          <p:cNvSpPr>
            <a:spLocks noChangeArrowheads="1"/>
          </p:cNvSpPr>
          <p:nvPr/>
        </p:nvSpPr>
        <p:spPr bwMode="auto">
          <a:xfrm>
            <a:off x="609600" y="152400"/>
            <a:ext cx="7793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r>
              <a:rPr 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Reform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84" name="Picture 4" descr="Exh01-2009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228600"/>
            <a:ext cx="8674100" cy="643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Text Box 2"/>
          <p:cNvSpPr txBox="1">
            <a:spLocks noChangeArrowheads="1"/>
          </p:cNvSpPr>
          <p:nvPr/>
        </p:nvSpPr>
        <p:spPr bwMode="auto">
          <a:xfrm>
            <a:off x="247650" y="990600"/>
            <a:ext cx="83629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 eaLnBrk="1" hangingPunct="1"/>
            <a:r>
              <a:rPr lang="en-US" sz="1300" i="0">
                <a:effectLst/>
                <a:latin typeface="Arial Black" pitchFamily="34" charset="0"/>
              </a:rPr>
              <a:t>Percent of children (ages &lt;18) who received BOTH a medical and dental preventive care visit in past year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69225" cy="822325"/>
          </a:xfrm>
          <a:noFill/>
        </p:spPr>
        <p:txBody>
          <a:bodyPr anchor="t" anchorCtr="1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Preventive Care Visits for Children, by Top and Bottom States, Race/Ethnicity, Family Income, and Insurance, 2003</a:t>
            </a:r>
          </a:p>
        </p:txBody>
      </p:sp>
      <p:graphicFrame>
        <p:nvGraphicFramePr>
          <p:cNvPr id="1060868" name="Object 4"/>
          <p:cNvGraphicFramePr>
            <a:graphicFrameLocks noChangeAspect="1"/>
          </p:cNvGraphicFramePr>
          <p:nvPr/>
        </p:nvGraphicFramePr>
        <p:xfrm>
          <a:off x="76200" y="1460500"/>
          <a:ext cx="8382000" cy="4668838"/>
        </p:xfrm>
        <a:graphic>
          <a:graphicData uri="http://schemas.openxmlformats.org/presentationml/2006/ole">
            <p:oleObj spid="_x0000_s1060868" name="Chart" r:id="rId4" imgW="8105775" imgH="4514850" progId="MSGraph.Chart.8">
              <p:embed followColorScheme="full"/>
            </p:oleObj>
          </a:graphicData>
        </a:graphic>
      </p:graphicFrame>
      <p:sp>
        <p:nvSpPr>
          <p:cNvPr id="1060869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200" i="0">
                <a:effectLst/>
              </a:rPr>
              <a:t>Source: Commonwealth Fund National Scorecard on U.S. Health System Performance, 2006. Data: 2003 National Survey of Children’s Health (HRSA 2005; retrieved from Data Resource Center for Child and Adolescent Health database at http://www.nschdata.org).</a:t>
            </a:r>
          </a:p>
        </p:txBody>
      </p:sp>
      <p:sp>
        <p:nvSpPr>
          <p:cNvPr id="1060870" name="Rectangle 6"/>
          <p:cNvSpPr>
            <a:spLocks noChangeArrowheads="1"/>
          </p:cNvSpPr>
          <p:nvPr/>
        </p:nvSpPr>
        <p:spPr bwMode="auto">
          <a:xfrm>
            <a:off x="0" y="5943600"/>
            <a:ext cx="1725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000" i="0">
                <a:effectLst/>
              </a:rPr>
              <a:t>FPL = federal poverty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2958C-AF5A-4B0D-9780-E0E6EA3D2C1E}" type="slidenum">
              <a:rPr lang="en-US"/>
              <a:pPr/>
              <a:t>13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62050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7315200" cy="41148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American health care issues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Coverage/Access – 50 million Americans are uninsured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Cost – 2.5 trillion dollars (x 2 other)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Quality – overall “C” grade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Disparity in geography, income, 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67166-92E5-4897-98C0-F15C40C50A0D}" type="slidenum">
              <a:rPr lang="en-US"/>
              <a:pPr/>
              <a:t>14</a:t>
            </a:fld>
            <a:endParaRPr lang="en-US"/>
          </a:p>
        </p:txBody>
      </p:sp>
      <p:sp>
        <p:nvSpPr>
          <p:cNvPr id="991237" name="Content Placeholder 2"/>
          <p:cNvSpPr>
            <a:spLocks/>
          </p:cNvSpPr>
          <p:nvPr/>
        </p:nvSpPr>
        <p:spPr bwMode="auto">
          <a:xfrm>
            <a:off x="1600200" y="18288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Goals of Reform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Achieving near universal coverage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Improving access to care (primary care)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Improving quality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Creating meaningful transparency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Expanding health care work force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Bending the cost curve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1240" name="Rectangle 8"/>
          <p:cNvSpPr>
            <a:spLocks noChangeArrowheads="1"/>
          </p:cNvSpPr>
          <p:nvPr/>
        </p:nvSpPr>
        <p:spPr bwMode="auto">
          <a:xfrm>
            <a:off x="2286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B1619-9EAB-40D1-978D-AA30C6B8E9BF}" type="slidenum">
              <a:rPr lang="en-US"/>
              <a:pPr/>
              <a:t>15</a:t>
            </a:fld>
            <a:endParaRPr lang="en-US"/>
          </a:p>
        </p:txBody>
      </p:sp>
      <p:sp>
        <p:nvSpPr>
          <p:cNvPr id="1045506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772400" cy="1162050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828800"/>
            <a:ext cx="71628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>
                <a:solidFill>
                  <a:schemeClr val="bg2"/>
                </a:solidFill>
              </a:rPr>
              <a:t>Achieving near universal coverage</a:t>
            </a:r>
          </a:p>
          <a:p>
            <a:r>
              <a:rPr lang="en-US" sz="2800">
                <a:solidFill>
                  <a:schemeClr val="bg2"/>
                </a:solidFill>
              </a:rPr>
              <a:t>Insurance reforms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Dependent coverage to age 26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Elimination of exclusions and lifetime max</a:t>
            </a:r>
          </a:p>
          <a:p>
            <a:r>
              <a:rPr lang="en-US" sz="2800">
                <a:solidFill>
                  <a:schemeClr val="bg2"/>
                </a:solidFill>
              </a:rPr>
              <a:t>Small business subsidies</a:t>
            </a:r>
          </a:p>
          <a:p>
            <a:r>
              <a:rPr lang="en-US" sz="2800">
                <a:solidFill>
                  <a:schemeClr val="bg2"/>
                </a:solidFill>
              </a:rPr>
              <a:t>Expansion of Medicaid (poorest) (2014)</a:t>
            </a:r>
          </a:p>
          <a:p>
            <a:r>
              <a:rPr lang="en-US" sz="2800">
                <a:solidFill>
                  <a:schemeClr val="bg2"/>
                </a:solidFill>
              </a:rPr>
              <a:t>Subsidized premiums (near poor) (2014)</a:t>
            </a:r>
          </a:p>
          <a:p>
            <a:r>
              <a:rPr lang="en-US" sz="2800">
                <a:solidFill>
                  <a:schemeClr val="bg2"/>
                </a:solidFill>
              </a:rPr>
              <a:t>Individual mandate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EEEB1-0412-419E-9D0B-15504DA392AF}" type="slidenum">
              <a:rPr lang="en-US"/>
              <a:pPr/>
              <a:t>16</a:t>
            </a:fld>
            <a:endParaRPr lang="en-US"/>
          </a:p>
        </p:txBody>
      </p:sp>
      <p:sp>
        <p:nvSpPr>
          <p:cNvPr id="104653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772400" cy="1162050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828800"/>
            <a:ext cx="7162800" cy="4648200"/>
          </a:xfrm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</a:rPr>
              <a:t>Improving Access to Care—Primary Care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Payment increases for Primary Care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Community health centers expansion (ARRA)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Workforce expansion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Medical Homes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Medicare Health Assessment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No co-pay for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4D069-5BA4-4909-ABE0-0B85580052AD}" type="slidenum">
              <a:rPr lang="en-US"/>
              <a:pPr/>
              <a:t>17</a:t>
            </a:fld>
            <a:endParaRPr lang="en-US"/>
          </a:p>
        </p:txBody>
      </p:sp>
      <p:sp>
        <p:nvSpPr>
          <p:cNvPr id="1047554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772400" cy="1162050"/>
          </a:xfrm>
          <a:noFill/>
          <a:ln/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828800"/>
            <a:ext cx="7162800" cy="4114800"/>
          </a:xfrm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</a:rPr>
              <a:t>Improving Quality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Medical Homes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ACO’s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Meaningful transparency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HIT (ARRA)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Funding NQF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Not paying for bad outcomes (costs)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Focus on Dual Eligible (cost)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Center for Comparative Effectiveness (cost)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6E2A7-E83D-4EF8-84A5-2ED4E5FEB107}" type="slidenum">
              <a:rPr lang="en-US"/>
              <a:pPr/>
              <a:t>18</a:t>
            </a:fld>
            <a:endParaRPr lang="en-US"/>
          </a:p>
        </p:txBody>
      </p:sp>
      <p:sp>
        <p:nvSpPr>
          <p:cNvPr id="1055748" name="Title 1"/>
          <p:cNvSpPr>
            <a:spLocks/>
          </p:cNvSpPr>
          <p:nvPr/>
        </p:nvSpPr>
        <p:spPr bwMode="auto">
          <a:xfrm>
            <a:off x="18288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  <p:sp>
        <p:nvSpPr>
          <p:cNvPr id="1055749" name="Rectangle 5"/>
          <p:cNvSpPr>
            <a:spLocks noChangeArrowheads="1"/>
          </p:cNvSpPr>
          <p:nvPr/>
        </p:nvSpPr>
        <p:spPr bwMode="auto">
          <a:xfrm>
            <a:off x="1600200" y="18288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Bending the cost curve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Rate reduction—Medicare Advantage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Moving from straight fee for service (ACO)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Not paying for undesirable outcomes (quality)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Focus on Duals (quality)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Review Commission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MACPAC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Fraud and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40E3E-9E1E-4D44-8AE8-12F8A4F8A96A}" type="slidenum">
              <a:rPr lang="en-US"/>
              <a:pPr/>
              <a:t>19</a:t>
            </a:fld>
            <a:endParaRPr lang="en-US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772400" cy="11620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</a:t>
            </a:r>
            <a:r>
              <a:rPr lang="en-US" sz="2800">
                <a:solidFill>
                  <a:schemeClr val="bg2"/>
                </a:solidFill>
              </a:rPr>
              <a:t>To achieve goals of health reform: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New models of American health must occur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These models will come from transformation at individual system levels</a:t>
            </a:r>
          </a:p>
          <a:p>
            <a:pPr lvl="1"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Creation of these models will require broad vision, new approaches and willingness of all components to embrace a new reality</a:t>
            </a:r>
          </a:p>
          <a:p>
            <a:pPr>
              <a:buFont typeface="Monotype Sorts" pitchFamily="2" charset="2"/>
              <a:buNone/>
            </a:pP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3CDDD-4D91-4880-8458-5E32936CD6FE}" type="slidenum">
              <a:rPr lang="en-US"/>
              <a:pPr/>
              <a:t>2</a:t>
            </a:fld>
            <a:endParaRPr lang="en-US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1620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391400" cy="411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chemeClr val="bg2"/>
                </a:solidFill>
              </a:rPr>
              <a:t>Issues in American healthcare</a:t>
            </a:r>
          </a:p>
          <a:p>
            <a:r>
              <a:rPr lang="en-US">
                <a:solidFill>
                  <a:schemeClr val="bg2"/>
                </a:solidFill>
              </a:rPr>
              <a:t> Goals of reform</a:t>
            </a:r>
          </a:p>
          <a:p>
            <a:r>
              <a:rPr lang="en-US">
                <a:solidFill>
                  <a:schemeClr val="bg2"/>
                </a:solidFill>
              </a:rPr>
              <a:t> New healthcare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C0591-2C16-498D-B011-F19C60D6DD24}" type="slidenum">
              <a:rPr lang="en-US"/>
              <a:pPr/>
              <a:t>20</a:t>
            </a:fld>
            <a:endParaRPr lang="en-US"/>
          </a:p>
        </p:txBody>
      </p:sp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772400" cy="11620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39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2"/>
                </a:solidFill>
              </a:rPr>
              <a:t>Characteristics of new models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Integrated systems of care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Global payments-end of fee for service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True meaningful use of HIT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Removal of waste from the system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Transformation from revenue system to a health care system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4683B-2C8F-4E2B-B0E6-ADD1E2B73F39}" type="slidenum">
              <a:rPr lang="en-US"/>
              <a:pPr/>
              <a:t>21</a:t>
            </a:fld>
            <a:endParaRPr 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3810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  <p:sp>
        <p:nvSpPr>
          <p:cNvPr id="1065989" name="Rectangle 5"/>
          <p:cNvSpPr>
            <a:spLocks noChangeArrowheads="1"/>
          </p:cNvSpPr>
          <p:nvPr/>
        </p:nvSpPr>
        <p:spPr bwMode="auto">
          <a:xfrm>
            <a:off x="1524000" y="18288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“Denver Health possesses many of the essential components of a high performing health system….  Its best practices and the lessons learned from the significant barriers it has overcome, can form a “learning laboratory”—a potential model—from which other states and the nation may benefit.”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 Denver Health:  A High Performance Public Health Care System – Commonwealth Fund, 2007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08BD9-9968-40C7-AFFD-00701B843B3C}" type="slidenum">
              <a:rPr lang="en-US"/>
              <a:pPr/>
              <a:t>22</a:t>
            </a:fld>
            <a:endParaRPr lang="en-US"/>
          </a:p>
        </p:txBody>
      </p:sp>
      <p:sp>
        <p:nvSpPr>
          <p:cNvPr id="1067013" name="Rectangle 5"/>
          <p:cNvSpPr>
            <a:spLocks noChangeArrowheads="1"/>
          </p:cNvSpPr>
          <p:nvPr/>
        </p:nvSpPr>
        <p:spPr bwMode="auto">
          <a:xfrm>
            <a:off x="1600200" y="15240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3200">
                <a:effectLst/>
              </a:rPr>
              <a:t>Why is Denver Health a model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Integrated system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Employed high quality physicians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Independent governmental entity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Sophisticated use of information technology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Cost effective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Outstanding quality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Committed to innovation</a:t>
            </a:r>
          </a:p>
        </p:txBody>
      </p:sp>
      <p:sp>
        <p:nvSpPr>
          <p:cNvPr id="1067015" name="Rectangle 7"/>
          <p:cNvSpPr>
            <a:spLocks noChangeArrowheads="1"/>
          </p:cNvSpPr>
          <p:nvPr/>
        </p:nvSpPr>
        <p:spPr bwMode="auto">
          <a:xfrm>
            <a:off x="762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F0F18-CDEC-41DB-B069-B49F4D09D671}" type="slidenum">
              <a:rPr lang="en-US"/>
              <a:pPr/>
              <a:t>23</a:t>
            </a:fld>
            <a:endParaRPr lang="en-US"/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391400" cy="41148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Integrated system of care provides coordinated care across a patient’s life and across the continuum of disease.</a:t>
            </a:r>
          </a:p>
          <a:p>
            <a:r>
              <a:rPr lang="en-US">
                <a:solidFill>
                  <a:schemeClr val="bg2"/>
                </a:solidFill>
              </a:rPr>
              <a:t>Integrated systems get patient to the right place, at the right time, with the right provider, at the right cost, with the right outcome.</a:t>
            </a:r>
          </a:p>
        </p:txBody>
      </p:sp>
      <p:sp>
        <p:nvSpPr>
          <p:cNvPr id="1063940" name="Rectangle 4"/>
          <p:cNvSpPr>
            <a:spLocks noChangeArrowheads="1"/>
          </p:cNvSpPr>
          <p:nvPr>
            <p:ph type="title"/>
          </p:nvPr>
        </p:nvSpPr>
        <p:spPr>
          <a:xfrm>
            <a:off x="304800" y="228600"/>
            <a:ext cx="7772400" cy="1162050"/>
          </a:xfrm>
          <a:noFill/>
          <a:ln/>
        </p:spPr>
        <p:txBody>
          <a:bodyPr/>
          <a:lstStyle/>
          <a:p>
            <a:pPr algn="ctr" eaLnBrk="1" hangingPunct="1"/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2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</a:p>
        </p:txBody>
      </p:sp>
      <p:sp>
        <p:nvSpPr>
          <p:cNvPr id="995333" name="Line 5"/>
          <p:cNvSpPr>
            <a:spLocks noChangeShapeType="1"/>
          </p:cNvSpPr>
          <p:nvPr/>
        </p:nvSpPr>
        <p:spPr bwMode="auto">
          <a:xfrm>
            <a:off x="4873625" y="3922713"/>
            <a:ext cx="3175" cy="72548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34" name="Text Box 6"/>
          <p:cNvSpPr txBox="1">
            <a:spLocks noChangeArrowheads="1"/>
          </p:cNvSpPr>
          <p:nvPr/>
        </p:nvSpPr>
        <p:spPr bwMode="auto">
          <a:xfrm>
            <a:off x="4800600" y="4648200"/>
            <a:ext cx="968375" cy="593725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Denver Cares</a:t>
            </a:r>
          </a:p>
        </p:txBody>
      </p:sp>
      <p:sp>
        <p:nvSpPr>
          <p:cNvPr id="995335" name="Text Box 7"/>
          <p:cNvSpPr txBox="1">
            <a:spLocks noChangeArrowheads="1"/>
          </p:cNvSpPr>
          <p:nvPr/>
        </p:nvSpPr>
        <p:spPr bwMode="auto">
          <a:xfrm>
            <a:off x="3228975" y="4648200"/>
            <a:ext cx="1419225" cy="593725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Correctional Care</a:t>
            </a:r>
          </a:p>
        </p:txBody>
      </p:sp>
      <p:sp>
        <p:nvSpPr>
          <p:cNvPr id="995336" name="Line 8"/>
          <p:cNvSpPr>
            <a:spLocks noChangeShapeType="1"/>
          </p:cNvSpPr>
          <p:nvPr/>
        </p:nvSpPr>
        <p:spPr bwMode="auto">
          <a:xfrm flipH="1" flipV="1">
            <a:off x="4679950" y="2328863"/>
            <a:ext cx="1588" cy="473075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37" name="Text Box 9"/>
          <p:cNvSpPr txBox="1">
            <a:spLocks noChangeArrowheads="1"/>
          </p:cNvSpPr>
          <p:nvPr/>
        </p:nvSpPr>
        <p:spPr bwMode="auto">
          <a:xfrm>
            <a:off x="4044950" y="1355725"/>
            <a:ext cx="1289050" cy="1082675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Denver Health Medical Center</a:t>
            </a:r>
          </a:p>
        </p:txBody>
      </p:sp>
      <p:sp>
        <p:nvSpPr>
          <p:cNvPr id="995338" name="Text Box 10"/>
          <p:cNvSpPr txBox="1">
            <a:spLocks noChangeArrowheads="1"/>
          </p:cNvSpPr>
          <p:nvPr/>
        </p:nvSpPr>
        <p:spPr bwMode="auto">
          <a:xfrm>
            <a:off x="2971800" y="1828800"/>
            <a:ext cx="968375" cy="34925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911</a:t>
            </a:r>
          </a:p>
        </p:txBody>
      </p:sp>
      <p:sp>
        <p:nvSpPr>
          <p:cNvPr id="995339" name="Line 11"/>
          <p:cNvSpPr>
            <a:spLocks noChangeShapeType="1"/>
          </p:cNvSpPr>
          <p:nvPr/>
        </p:nvSpPr>
        <p:spPr bwMode="auto">
          <a:xfrm flipH="1" flipV="1">
            <a:off x="3582988" y="2211388"/>
            <a:ext cx="836612" cy="67945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0" name="Line 12"/>
          <p:cNvSpPr>
            <a:spLocks noChangeShapeType="1"/>
          </p:cNvSpPr>
          <p:nvPr/>
        </p:nvSpPr>
        <p:spPr bwMode="auto">
          <a:xfrm flipV="1">
            <a:off x="5029200" y="2133600"/>
            <a:ext cx="838200" cy="757238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1" name="Line 13"/>
          <p:cNvSpPr>
            <a:spLocks noChangeShapeType="1"/>
          </p:cNvSpPr>
          <p:nvPr/>
        </p:nvSpPr>
        <p:spPr bwMode="auto">
          <a:xfrm>
            <a:off x="5132388" y="3505200"/>
            <a:ext cx="1573212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2" name="Text Box 14"/>
          <p:cNvSpPr txBox="1">
            <a:spLocks noChangeArrowheads="1"/>
          </p:cNvSpPr>
          <p:nvPr/>
        </p:nvSpPr>
        <p:spPr bwMode="auto">
          <a:xfrm>
            <a:off x="6172200" y="3276600"/>
            <a:ext cx="1219200" cy="83820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Family Health Centers</a:t>
            </a:r>
          </a:p>
        </p:txBody>
      </p:sp>
      <p:sp>
        <p:nvSpPr>
          <p:cNvPr id="995343" name="Line 15"/>
          <p:cNvSpPr>
            <a:spLocks noChangeShapeType="1"/>
          </p:cNvSpPr>
          <p:nvPr/>
        </p:nvSpPr>
        <p:spPr bwMode="auto">
          <a:xfrm>
            <a:off x="2667000" y="3581400"/>
            <a:ext cx="1933575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4" name="Text Box 16"/>
          <p:cNvSpPr txBox="1">
            <a:spLocks noChangeArrowheads="1"/>
          </p:cNvSpPr>
          <p:nvPr/>
        </p:nvSpPr>
        <p:spPr bwMode="auto">
          <a:xfrm>
            <a:off x="1441450" y="3260725"/>
            <a:ext cx="1225550" cy="1082675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Regional Poison Center &amp; Nurseline</a:t>
            </a:r>
          </a:p>
        </p:txBody>
      </p:sp>
      <p:sp>
        <p:nvSpPr>
          <p:cNvPr id="995345" name="Line 17"/>
          <p:cNvSpPr>
            <a:spLocks noChangeShapeType="1"/>
          </p:cNvSpPr>
          <p:nvPr/>
        </p:nvSpPr>
        <p:spPr bwMode="auto">
          <a:xfrm>
            <a:off x="5067300" y="3922713"/>
            <a:ext cx="1257300" cy="573087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6" name="Text Box 18"/>
          <p:cNvSpPr txBox="1">
            <a:spLocks noChangeArrowheads="1"/>
          </p:cNvSpPr>
          <p:nvPr/>
        </p:nvSpPr>
        <p:spPr bwMode="auto">
          <a:xfrm>
            <a:off x="5943600" y="4419600"/>
            <a:ext cx="1355725" cy="83820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Denver Health Medical Plan</a:t>
            </a:r>
          </a:p>
        </p:txBody>
      </p:sp>
      <p:sp>
        <p:nvSpPr>
          <p:cNvPr id="995347" name="Line 19"/>
          <p:cNvSpPr>
            <a:spLocks noChangeShapeType="1"/>
          </p:cNvSpPr>
          <p:nvPr/>
        </p:nvSpPr>
        <p:spPr bwMode="auto">
          <a:xfrm flipH="1">
            <a:off x="2743200" y="3881438"/>
            <a:ext cx="1752600" cy="614362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1757363" y="4479925"/>
            <a:ext cx="1290637" cy="1082675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School-based Health Centers</a:t>
            </a:r>
          </a:p>
        </p:txBody>
      </p:sp>
      <p:sp>
        <p:nvSpPr>
          <p:cNvPr id="995349" name="Line 21"/>
          <p:cNvSpPr>
            <a:spLocks noChangeShapeType="1"/>
          </p:cNvSpPr>
          <p:nvPr/>
        </p:nvSpPr>
        <p:spPr bwMode="auto">
          <a:xfrm>
            <a:off x="2438400" y="2433638"/>
            <a:ext cx="1981200" cy="7620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0" name="Text Box 22"/>
          <p:cNvSpPr txBox="1">
            <a:spLocks noChangeArrowheads="1"/>
          </p:cNvSpPr>
          <p:nvPr/>
        </p:nvSpPr>
        <p:spPr bwMode="auto">
          <a:xfrm>
            <a:off x="1371600" y="1797050"/>
            <a:ext cx="1447800" cy="132715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Rocky Mtn Center for Medical Response to Terrorism</a:t>
            </a:r>
          </a:p>
        </p:txBody>
      </p:sp>
      <p:sp>
        <p:nvSpPr>
          <p:cNvPr id="995351" name="Line 23"/>
          <p:cNvSpPr>
            <a:spLocks noChangeShapeType="1"/>
          </p:cNvSpPr>
          <p:nvPr/>
        </p:nvSpPr>
        <p:spPr bwMode="auto">
          <a:xfrm>
            <a:off x="4495800" y="3944938"/>
            <a:ext cx="0" cy="703262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2" name="Line 24"/>
          <p:cNvSpPr>
            <a:spLocks noChangeShapeType="1"/>
          </p:cNvSpPr>
          <p:nvPr/>
        </p:nvSpPr>
        <p:spPr bwMode="auto">
          <a:xfrm flipV="1">
            <a:off x="5105400" y="2819400"/>
            <a:ext cx="1219200" cy="3810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3" name="Text Box 25"/>
          <p:cNvSpPr txBox="1">
            <a:spLocks noChangeArrowheads="1"/>
          </p:cNvSpPr>
          <p:nvPr/>
        </p:nvSpPr>
        <p:spPr bwMode="auto">
          <a:xfrm>
            <a:off x="6096000" y="2667000"/>
            <a:ext cx="1524000" cy="34925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Public Health</a:t>
            </a:r>
          </a:p>
        </p:txBody>
      </p:sp>
      <p:graphicFrame>
        <p:nvGraphicFramePr>
          <p:cNvPr id="995354" name="Object 26"/>
          <p:cNvGraphicFramePr>
            <a:graphicFrameLocks noChangeAspect="1"/>
          </p:cNvGraphicFramePr>
          <p:nvPr/>
        </p:nvGraphicFramePr>
        <p:xfrm>
          <a:off x="3352800" y="2743200"/>
          <a:ext cx="2286000" cy="1177925"/>
        </p:xfrm>
        <a:graphic>
          <a:graphicData uri="http://schemas.openxmlformats.org/presentationml/2006/ole">
            <p:oleObj spid="_x0000_s995354" name="Photo Editor Photo" r:id="rId4" imgW="2180952" imgH="1123810" progId="MSPhotoEd.3">
              <p:embed/>
            </p:oleObj>
          </a:graphicData>
        </a:graphic>
      </p:graphicFrame>
      <p:sp>
        <p:nvSpPr>
          <p:cNvPr id="995355" name="Text Box 27"/>
          <p:cNvSpPr txBox="1">
            <a:spLocks noChangeArrowheads="1"/>
          </p:cNvSpPr>
          <p:nvPr/>
        </p:nvSpPr>
        <p:spPr bwMode="auto">
          <a:xfrm>
            <a:off x="5715000" y="1524000"/>
            <a:ext cx="1355725" cy="838200"/>
          </a:xfrm>
          <a:prstGeom prst="rect">
            <a:avLst/>
          </a:prstGeom>
          <a:solidFill>
            <a:schemeClr val="tx1"/>
          </a:solidFill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Rky Mtn Regional Trauma Ctr</a:t>
            </a:r>
          </a:p>
        </p:txBody>
      </p:sp>
      <p:sp>
        <p:nvSpPr>
          <p:cNvPr id="995356" name="Oval 28"/>
          <p:cNvSpPr>
            <a:spLocks noChangeArrowheads="1"/>
          </p:cNvSpPr>
          <p:nvPr/>
        </p:nvSpPr>
        <p:spPr bwMode="auto">
          <a:xfrm>
            <a:off x="381000" y="838200"/>
            <a:ext cx="8153400" cy="54102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7" name="Oval 29"/>
          <p:cNvSpPr>
            <a:spLocks noChangeArrowheads="1"/>
          </p:cNvSpPr>
          <p:nvPr/>
        </p:nvSpPr>
        <p:spPr bwMode="auto">
          <a:xfrm>
            <a:off x="76200" y="381000"/>
            <a:ext cx="8991600" cy="6334125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8" name="Rectangle 30"/>
          <p:cNvSpPr>
            <a:spLocks noChangeArrowheads="1"/>
          </p:cNvSpPr>
          <p:nvPr/>
        </p:nvSpPr>
        <p:spPr bwMode="auto">
          <a:xfrm>
            <a:off x="3429000" y="685800"/>
            <a:ext cx="2271713" cy="336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Employed Physicians</a:t>
            </a:r>
          </a:p>
        </p:txBody>
      </p:sp>
      <p:sp>
        <p:nvSpPr>
          <p:cNvPr id="995359" name="Rectangle 31"/>
          <p:cNvSpPr>
            <a:spLocks noChangeArrowheads="1"/>
          </p:cNvSpPr>
          <p:nvPr/>
        </p:nvSpPr>
        <p:spPr bwMode="auto">
          <a:xfrm>
            <a:off x="4267200" y="204788"/>
            <a:ext cx="552450" cy="36671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i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BD95D-A3F2-43BD-A94C-48E001BD7374}" type="slidenum">
              <a:rPr lang="en-US"/>
              <a:pPr/>
              <a:t>25</a:t>
            </a:fld>
            <a:endParaRPr lang="en-US"/>
          </a:p>
        </p:txBody>
      </p:sp>
      <p:sp>
        <p:nvSpPr>
          <p:cNvPr id="5" name="Slide Number Placeholder 2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0E4ACF48-FB1D-48B3-A51E-E110486BD3CF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25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1447800" y="0"/>
            <a:ext cx="6705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Denver Health Patients</a:t>
            </a:r>
          </a:p>
        </p:txBody>
      </p:sp>
      <p:sp>
        <p:nvSpPr>
          <p:cNvPr id="1070086" name="Rectangle 5"/>
          <p:cNvSpPr>
            <a:spLocks noChangeArrowheads="1"/>
          </p:cNvSpPr>
          <p:nvPr/>
        </p:nvSpPr>
        <p:spPr bwMode="auto">
          <a:xfrm>
            <a:off x="1676400" y="18288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Denver Health cares for over 163,000 individual patients – more than one third of Denver County’s population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37% of Denver’s babies are born at Denver Health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40% of Denver children use Denver Health 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70% of patients are ethnic minorities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75% of patients are below 185% FPL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>
                <a:effectLst/>
              </a:rPr>
              <a:t>46% of patients are uninsured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322" name="Group 2"/>
          <p:cNvGrpSpPr>
            <a:grpSpLocks/>
          </p:cNvGrpSpPr>
          <p:nvPr/>
        </p:nvGrpSpPr>
        <p:grpSpPr bwMode="auto">
          <a:xfrm>
            <a:off x="347663" y="241300"/>
            <a:ext cx="8447087" cy="6375400"/>
            <a:chOff x="105384600" y="106184700"/>
            <a:chExt cx="8447081" cy="6527801"/>
          </a:xfrm>
        </p:grpSpPr>
        <p:pic>
          <p:nvPicPr>
            <p:cNvPr id="1080323" name="Picture 3" descr="DHHA_PSA_SSA_Analysis_withPatien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84600" y="106184700"/>
              <a:ext cx="8447081" cy="6527801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080324" name="Picture 4" descr="DHHA_PSA_SSA_Analysis"/>
            <p:cNvPicPr>
              <a:picLocks noChangeAspect="1" noChangeArrowheads="1"/>
            </p:cNvPicPr>
            <p:nvPr/>
          </p:nvPicPr>
          <p:blipFill>
            <a:blip r:embed="rId4" cstate="print"/>
            <a:srcRect l="5412" t="36333" r="89476" b="59314"/>
            <a:stretch>
              <a:fillRect/>
            </a:stretch>
          </p:blipFill>
          <p:spPr bwMode="auto">
            <a:xfrm>
              <a:off x="110453488" y="111699675"/>
              <a:ext cx="431800" cy="28416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080325" name="Picture 5" descr="DHHA_PSA_SSA_Analysis"/>
            <p:cNvPicPr>
              <a:picLocks noChangeAspect="1" noChangeArrowheads="1"/>
            </p:cNvPicPr>
            <p:nvPr/>
          </p:nvPicPr>
          <p:blipFill>
            <a:blip r:embed="rId5" cstate="print"/>
            <a:srcRect l="13193" t="28015" r="57376" b="66293"/>
            <a:stretch>
              <a:fillRect/>
            </a:stretch>
          </p:blipFill>
          <p:spPr bwMode="auto">
            <a:xfrm>
              <a:off x="110871000" y="111728250"/>
              <a:ext cx="2743200" cy="5143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080326" name="Text Box 6"/>
            <p:cNvSpPr txBox="1">
              <a:spLocks noChangeArrowheads="1"/>
            </p:cNvSpPr>
            <p:nvPr/>
          </p:nvSpPr>
          <p:spPr bwMode="auto">
            <a:xfrm>
              <a:off x="110842425" y="111706025"/>
              <a:ext cx="2828925" cy="228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l"/>
              <a:r>
                <a:rPr lang="en-US" sz="1200" i="0">
                  <a:solidFill>
                    <a:srgbClr val="000000"/>
                  </a:solidFill>
                  <a:effectLst/>
                </a:rPr>
                <a:t>DHHA CHS Primary Service Area (PSA)</a:t>
              </a:r>
              <a:endParaRPr lang="en-US" i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80327" name="Picture 7" descr="DHHA_PSA_SSA_Analysis"/>
            <p:cNvPicPr>
              <a:picLocks noChangeAspect="1" noChangeArrowheads="1"/>
            </p:cNvPicPr>
            <p:nvPr/>
          </p:nvPicPr>
          <p:blipFill>
            <a:blip r:embed="rId4" cstate="print"/>
            <a:srcRect l="5412" t="32831" r="89851" b="63229"/>
            <a:stretch>
              <a:fillRect/>
            </a:stretch>
          </p:blipFill>
          <p:spPr bwMode="auto">
            <a:xfrm>
              <a:off x="110451900" y="111931450"/>
              <a:ext cx="400050" cy="257175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080328" name="Text Box 8"/>
            <p:cNvSpPr txBox="1">
              <a:spLocks noChangeArrowheads="1"/>
            </p:cNvSpPr>
            <p:nvPr/>
          </p:nvSpPr>
          <p:spPr bwMode="auto">
            <a:xfrm>
              <a:off x="110832900" y="111944150"/>
              <a:ext cx="2771775" cy="228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l"/>
              <a:r>
                <a:rPr lang="en-US" sz="1200" i="0">
                  <a:solidFill>
                    <a:srgbClr val="000000"/>
                  </a:solidFill>
                  <a:effectLst/>
                </a:rPr>
                <a:t>Areas in Denver County Outside of PSA</a:t>
              </a:r>
              <a:endParaRPr lang="en-US" i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80329" name="Picture 9" descr="DHHA_PSA_SSA_Analysis"/>
            <p:cNvPicPr>
              <a:picLocks noChangeAspect="1" noChangeArrowheads="1"/>
            </p:cNvPicPr>
            <p:nvPr/>
          </p:nvPicPr>
          <p:blipFill>
            <a:blip r:embed="rId6" cstate="print"/>
            <a:srcRect l="13193" t="28015" r="57376" b="66293"/>
            <a:stretch>
              <a:fillRect/>
            </a:stretch>
          </p:blipFill>
          <p:spPr bwMode="auto">
            <a:xfrm>
              <a:off x="110826550" y="112172750"/>
              <a:ext cx="2514600" cy="257175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1080330" name="Text Box 10"/>
            <p:cNvSpPr txBox="1">
              <a:spLocks noChangeArrowheads="1"/>
            </p:cNvSpPr>
            <p:nvPr/>
          </p:nvSpPr>
          <p:spPr bwMode="auto">
            <a:xfrm>
              <a:off x="110826550" y="112188625"/>
              <a:ext cx="2771775" cy="2286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l"/>
              <a:r>
                <a:rPr lang="en-US" sz="1200" i="0">
                  <a:solidFill>
                    <a:srgbClr val="000000"/>
                  </a:solidFill>
                  <a:effectLst/>
                </a:rPr>
                <a:t>DHHA CHS Patients, 2009</a:t>
              </a:r>
              <a:endParaRPr lang="en-US" i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0331" name="Rectangle 11"/>
            <p:cNvSpPr>
              <a:spLocks noChangeArrowheads="1"/>
            </p:cNvSpPr>
            <p:nvPr/>
          </p:nvSpPr>
          <p:spPr bwMode="auto">
            <a:xfrm>
              <a:off x="105727500" y="106299000"/>
              <a:ext cx="7886700" cy="9144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1080332" name="Text Box 12"/>
            <p:cNvSpPr txBox="1">
              <a:spLocks noChangeArrowheads="1"/>
            </p:cNvSpPr>
            <p:nvPr/>
          </p:nvSpPr>
          <p:spPr bwMode="auto">
            <a:xfrm>
              <a:off x="105613200" y="106299000"/>
              <a:ext cx="7886700" cy="1143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en-US" sz="400" i="0">
                <a:solidFill>
                  <a:srgbClr val="000000"/>
                </a:solidFill>
                <a:effectLst/>
              </a:endParaRPr>
            </a:p>
            <a:p>
              <a:r>
                <a:rPr lang="en-US" sz="3100" i="0">
                  <a:solidFill>
                    <a:srgbClr val="000000"/>
                  </a:solidFill>
                  <a:effectLst/>
                </a:rPr>
                <a:t>DHHA CHS 2009 Unduplicated Patients </a:t>
              </a:r>
              <a:endParaRPr lang="en-US" sz="3100" i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463550"/>
            <a:ext cx="8674100" cy="5930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4CD36-12D6-4DAF-AC73-ACC4524AF7E6}" type="slidenum">
              <a:rPr lang="en-US"/>
              <a:pPr/>
              <a:t>28</a:t>
            </a:fld>
            <a:endParaRPr lang="en-US"/>
          </a:p>
        </p:txBody>
      </p:sp>
      <p:sp>
        <p:nvSpPr>
          <p:cNvPr id="1077252" name="Rectangle 4"/>
          <p:cNvSpPr>
            <a:spLocks noChangeArrowheads="1"/>
          </p:cNvSpPr>
          <p:nvPr/>
        </p:nvSpPr>
        <p:spPr bwMode="auto">
          <a:xfrm>
            <a:off x="1524000" y="16764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2008 Local Government Support of Safety Nets</a:t>
            </a:r>
          </a:p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7254" name="Text Box 6"/>
          <p:cNvSpPr txBox="1">
            <a:spLocks noChangeArrowheads="1"/>
          </p:cNvSpPr>
          <p:nvPr/>
        </p:nvSpPr>
        <p:spPr bwMode="auto">
          <a:xfrm>
            <a:off x="2286000" y="5715000"/>
            <a:ext cx="5715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Average Government Support:  22%</a:t>
            </a:r>
          </a:p>
        </p:txBody>
      </p:sp>
      <p:sp>
        <p:nvSpPr>
          <p:cNvPr id="1077255" name="Rectangle 7"/>
          <p:cNvSpPr>
            <a:spLocks noChangeArrowheads="1"/>
          </p:cNvSpPr>
          <p:nvPr/>
        </p:nvSpPr>
        <p:spPr bwMode="auto">
          <a:xfrm>
            <a:off x="1524000" y="228600"/>
            <a:ext cx="7010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4000">
                <a:effectLst/>
                <a:latin typeface="Times New Roman" pitchFamily="18" charset="0"/>
              </a:rPr>
              <a:t> American Healthcare</a:t>
            </a:r>
          </a:p>
        </p:txBody>
      </p:sp>
      <p:graphicFrame>
        <p:nvGraphicFramePr>
          <p:cNvPr id="1077256" name="Group 8"/>
          <p:cNvGraphicFramePr>
            <a:graphicFrameLocks noGrp="1"/>
          </p:cNvGraphicFramePr>
          <p:nvPr/>
        </p:nvGraphicFramePr>
        <p:xfrm>
          <a:off x="1876425" y="2362200"/>
          <a:ext cx="6667500" cy="3049270"/>
        </p:xfrm>
        <a:graphic>
          <a:graphicData uri="http://schemas.openxmlformats.org/drawingml/2006/table">
            <a:tbl>
              <a:tblPr/>
              <a:tblGrid>
                <a:gridCol w="1778000"/>
                <a:gridCol w="2108200"/>
                <a:gridCol w="1257300"/>
                <a:gridCol w="15240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Hospital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Uncompensated Care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Local Support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% Local Support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Denver Health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$318M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$27.5M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8.6%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Parkland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$600M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$375M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62.5%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San Francisco General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$251M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$217M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5F78D-D5ED-4670-A23A-4493052139A2}" type="slidenum">
              <a:rPr lang="en-US"/>
              <a:pPr/>
              <a:t>29</a:t>
            </a:fld>
            <a:endParaRPr lang="en-US"/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16764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  <p:sp>
        <p:nvSpPr>
          <p:cNvPr id="1074181" name="Rectangle 5"/>
          <p:cNvSpPr>
            <a:spLocks noChangeArrowheads="1"/>
          </p:cNvSpPr>
          <p:nvPr/>
        </p:nvSpPr>
        <p:spPr bwMode="auto">
          <a:xfrm>
            <a:off x="1600200" y="18288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sz="2800" b="1">
                <a:effectLst/>
              </a:rPr>
              <a:t>Denver Health is cost efficient</a:t>
            </a:r>
            <a:r>
              <a:rPr lang="en-US" sz="2800">
                <a:effectLst/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/>
              </a:rPr>
              <a:t>Denver Health charges for medical services are lower than the average for metropolitan Denver peer hospitals in all of the 35 DRGs.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Tx/>
              <a:buChar char="•"/>
            </a:pPr>
            <a:r>
              <a:rPr lang="en-US">
                <a:effectLst/>
              </a:rPr>
              <a:t>Denver Health’s charges were the lowest of any peer metro Denver hospital in 26 of the 35 categories.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</a:pPr>
            <a:endParaRPr lang="en-US">
              <a:effectLst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endParaRPr lang="en-US" sz="1800" i="0">
              <a:effectLst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endParaRPr lang="en-US" sz="1800" i="0">
              <a:effectLst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2"/>
              </a:buClr>
            </a:pPr>
            <a:r>
              <a:rPr lang="en-US" sz="1800" i="0">
                <a:effectLst/>
              </a:rPr>
              <a:t>CHA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011C7-9421-412F-8522-626392BEFD82}" type="slidenum">
              <a:rPr lang="en-US"/>
              <a:pPr/>
              <a:t>3</a:t>
            </a:fld>
            <a:endParaRPr lang="en-US"/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62050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391400" cy="41148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American Healthcare has serious problems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Coverage/Access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Cost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Quality/Safety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Disparity/Variability</a:t>
            </a:r>
          </a:p>
          <a:p>
            <a:pPr lvl="1">
              <a:buClr>
                <a:schemeClr val="bg2"/>
              </a:buClr>
            </a:pPr>
            <a:r>
              <a:rPr lang="en-US">
                <a:solidFill>
                  <a:schemeClr val="bg2"/>
                </a:solidFill>
              </a:rPr>
              <a:t>Workforce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665163"/>
            <a:ext cx="6950075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F560A-EED8-46D3-B7D5-680A2424DAC8}" type="slidenum">
              <a:rPr lang="en-US"/>
              <a:pPr/>
              <a:t>31</a:t>
            </a:fld>
            <a:endParaRPr lang="en-US"/>
          </a:p>
        </p:txBody>
      </p:sp>
      <p:sp>
        <p:nvSpPr>
          <p:cNvPr id="1050628" name="Rectangle 4"/>
          <p:cNvSpPr>
            <a:spLocks noChangeArrowheads="1"/>
          </p:cNvSpPr>
          <p:nvPr/>
        </p:nvSpPr>
        <p:spPr bwMode="auto">
          <a:xfrm>
            <a:off x="228600" y="561975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1" hangingPunct="1"/>
            <a:r>
              <a:rPr lang="en-US" sz="4400" i="0">
                <a:effectLst/>
              </a:rPr>
              <a:t>    </a:t>
            </a:r>
            <a:endParaRPr lang="en-US" sz="3200">
              <a:effectLst/>
              <a:latin typeface="Times New Roman" pitchFamily="18" charset="0"/>
            </a:endParaRPr>
          </a:p>
        </p:txBody>
      </p:sp>
      <p:sp>
        <p:nvSpPr>
          <p:cNvPr id="1050630" name="Text Box 6"/>
          <p:cNvSpPr txBox="1">
            <a:spLocks noChangeArrowheads="1"/>
          </p:cNvSpPr>
          <p:nvPr/>
        </p:nvSpPr>
        <p:spPr bwMode="auto">
          <a:xfrm>
            <a:off x="2574925" y="3014663"/>
            <a:ext cx="77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endParaRPr lang="en-US" sz="1800" i="0">
              <a:effectLst/>
            </a:endParaRPr>
          </a:p>
        </p:txBody>
      </p:sp>
      <p:sp>
        <p:nvSpPr>
          <p:cNvPr id="1050634" name="Text Box 10"/>
          <p:cNvSpPr txBox="1">
            <a:spLocks noChangeArrowheads="1"/>
          </p:cNvSpPr>
          <p:nvPr/>
        </p:nvSpPr>
        <p:spPr bwMode="auto">
          <a:xfrm>
            <a:off x="6477000" y="3000375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endParaRPr lang="en-US" sz="1200" i="0">
              <a:effectLst/>
            </a:endParaRPr>
          </a:p>
        </p:txBody>
      </p:sp>
      <p:sp>
        <p:nvSpPr>
          <p:cNvPr id="1050636" name="Text Box 12"/>
          <p:cNvSpPr txBox="1">
            <a:spLocks noChangeArrowheads="1"/>
          </p:cNvSpPr>
          <p:nvPr/>
        </p:nvSpPr>
        <p:spPr bwMode="auto">
          <a:xfrm>
            <a:off x="6248400" y="5780088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endParaRPr lang="en-US" sz="1200" i="0">
              <a:effectLst/>
            </a:endParaRPr>
          </a:p>
        </p:txBody>
      </p:sp>
      <p:sp>
        <p:nvSpPr>
          <p:cNvPr id="1050642" name="Rectangle 18"/>
          <p:cNvSpPr>
            <a:spLocks noChangeArrowheads="1"/>
          </p:cNvSpPr>
          <p:nvPr/>
        </p:nvSpPr>
        <p:spPr bwMode="auto">
          <a:xfrm>
            <a:off x="2111375" y="3651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  <p:grpSp>
        <p:nvGrpSpPr>
          <p:cNvPr id="1050643" name="Group 19"/>
          <p:cNvGrpSpPr>
            <a:grpSpLocks noChangeAspect="1"/>
          </p:cNvGrpSpPr>
          <p:nvPr/>
        </p:nvGrpSpPr>
        <p:grpSpPr bwMode="auto">
          <a:xfrm>
            <a:off x="2286000" y="2362200"/>
            <a:ext cx="5867400" cy="3230563"/>
            <a:chOff x="960" y="1488"/>
            <a:chExt cx="3168" cy="1745"/>
          </a:xfrm>
        </p:grpSpPr>
        <p:sp>
          <p:nvSpPr>
            <p:cNvPr id="105064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960" y="1488"/>
              <a:ext cx="3168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5" name="Freeform 21"/>
            <p:cNvSpPr>
              <a:spLocks/>
            </p:cNvSpPr>
            <p:nvPr/>
          </p:nvSpPr>
          <p:spPr bwMode="auto">
            <a:xfrm>
              <a:off x="1855" y="1500"/>
              <a:ext cx="1299" cy="57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20" y="36"/>
                </a:cxn>
                <a:cxn ang="0">
                  <a:pos x="239" y="73"/>
                </a:cxn>
                <a:cxn ang="0">
                  <a:pos x="259" y="105"/>
                </a:cxn>
                <a:cxn ang="0">
                  <a:pos x="271" y="142"/>
                </a:cxn>
                <a:cxn ang="0">
                  <a:pos x="267" y="173"/>
                </a:cxn>
                <a:cxn ang="0">
                  <a:pos x="253" y="202"/>
                </a:cxn>
                <a:cxn ang="0">
                  <a:pos x="219" y="218"/>
                </a:cxn>
                <a:cxn ang="0">
                  <a:pos x="178" y="206"/>
                </a:cxn>
                <a:cxn ang="0">
                  <a:pos x="138" y="183"/>
                </a:cxn>
                <a:cxn ang="0">
                  <a:pos x="107" y="165"/>
                </a:cxn>
                <a:cxn ang="0">
                  <a:pos x="70" y="163"/>
                </a:cxn>
                <a:cxn ang="0">
                  <a:pos x="36" y="181"/>
                </a:cxn>
                <a:cxn ang="0">
                  <a:pos x="7" y="221"/>
                </a:cxn>
                <a:cxn ang="0">
                  <a:pos x="1" y="265"/>
                </a:cxn>
                <a:cxn ang="0">
                  <a:pos x="12" y="309"/>
                </a:cxn>
                <a:cxn ang="0">
                  <a:pos x="39" y="344"/>
                </a:cxn>
                <a:cxn ang="0">
                  <a:pos x="86" y="369"/>
                </a:cxn>
                <a:cxn ang="0">
                  <a:pos x="154" y="375"/>
                </a:cxn>
                <a:cxn ang="0">
                  <a:pos x="208" y="376"/>
                </a:cxn>
                <a:cxn ang="0">
                  <a:pos x="238" y="408"/>
                </a:cxn>
                <a:cxn ang="0">
                  <a:pos x="233" y="449"/>
                </a:cxn>
                <a:cxn ang="0">
                  <a:pos x="211" y="497"/>
                </a:cxn>
                <a:cxn ang="0">
                  <a:pos x="203" y="537"/>
                </a:cxn>
                <a:cxn ang="0">
                  <a:pos x="263" y="545"/>
                </a:cxn>
                <a:cxn ang="0">
                  <a:pos x="334" y="553"/>
                </a:cxn>
                <a:cxn ang="0">
                  <a:pos x="433" y="553"/>
                </a:cxn>
                <a:cxn ang="0">
                  <a:pos x="490" y="543"/>
                </a:cxn>
                <a:cxn ang="0">
                  <a:pos x="522" y="521"/>
                </a:cxn>
                <a:cxn ang="0">
                  <a:pos x="522" y="484"/>
                </a:cxn>
                <a:cxn ang="0">
                  <a:pos x="511" y="441"/>
                </a:cxn>
                <a:cxn ang="0">
                  <a:pos x="542" y="410"/>
                </a:cxn>
                <a:cxn ang="0">
                  <a:pos x="595" y="394"/>
                </a:cxn>
                <a:cxn ang="0">
                  <a:pos x="657" y="389"/>
                </a:cxn>
                <a:cxn ang="0">
                  <a:pos x="711" y="400"/>
                </a:cxn>
                <a:cxn ang="0">
                  <a:pos x="752" y="427"/>
                </a:cxn>
                <a:cxn ang="0">
                  <a:pos x="757" y="462"/>
                </a:cxn>
                <a:cxn ang="0">
                  <a:pos x="735" y="505"/>
                </a:cxn>
                <a:cxn ang="0">
                  <a:pos x="735" y="546"/>
                </a:cxn>
                <a:cxn ang="0">
                  <a:pos x="771" y="567"/>
                </a:cxn>
                <a:cxn ang="0">
                  <a:pos x="830" y="575"/>
                </a:cxn>
                <a:cxn ang="0">
                  <a:pos x="906" y="570"/>
                </a:cxn>
                <a:cxn ang="0">
                  <a:pos x="989" y="557"/>
                </a:cxn>
                <a:cxn ang="0">
                  <a:pos x="1107" y="533"/>
                </a:cxn>
                <a:cxn ang="0">
                  <a:pos x="1088" y="494"/>
                </a:cxn>
                <a:cxn ang="0">
                  <a:pos x="1075" y="442"/>
                </a:cxn>
                <a:cxn ang="0">
                  <a:pos x="1087" y="385"/>
                </a:cxn>
                <a:cxn ang="0">
                  <a:pos x="1125" y="334"/>
                </a:cxn>
                <a:cxn ang="0">
                  <a:pos x="1176" y="306"/>
                </a:cxn>
                <a:cxn ang="0">
                  <a:pos x="1233" y="281"/>
                </a:cxn>
                <a:cxn ang="0">
                  <a:pos x="1272" y="253"/>
                </a:cxn>
                <a:cxn ang="0">
                  <a:pos x="1296" y="212"/>
                </a:cxn>
                <a:cxn ang="0">
                  <a:pos x="1288" y="161"/>
                </a:cxn>
                <a:cxn ang="0">
                  <a:pos x="1246" y="132"/>
                </a:cxn>
                <a:cxn ang="0">
                  <a:pos x="1200" y="147"/>
                </a:cxn>
                <a:cxn ang="0">
                  <a:pos x="1166" y="185"/>
                </a:cxn>
                <a:cxn ang="0">
                  <a:pos x="1119" y="195"/>
                </a:cxn>
                <a:cxn ang="0">
                  <a:pos x="1080" y="173"/>
                </a:cxn>
                <a:cxn ang="0">
                  <a:pos x="1062" y="131"/>
                </a:cxn>
                <a:cxn ang="0">
                  <a:pos x="1065" y="81"/>
                </a:cxn>
                <a:cxn ang="0">
                  <a:pos x="1081" y="28"/>
                </a:cxn>
              </a:cxnLst>
              <a:rect l="0" t="0" r="r" b="b"/>
              <a:pathLst>
                <a:path w="1299" h="575">
                  <a:moveTo>
                    <a:pt x="1088" y="15"/>
                  </a:moveTo>
                  <a:lnTo>
                    <a:pt x="1099" y="0"/>
                  </a:lnTo>
                  <a:lnTo>
                    <a:pt x="230" y="0"/>
                  </a:lnTo>
                  <a:lnTo>
                    <a:pt x="224" y="9"/>
                  </a:lnTo>
                  <a:lnTo>
                    <a:pt x="220" y="22"/>
                  </a:lnTo>
                  <a:lnTo>
                    <a:pt x="220" y="36"/>
                  </a:lnTo>
                  <a:lnTo>
                    <a:pt x="224" y="48"/>
                  </a:lnTo>
                  <a:lnTo>
                    <a:pt x="231" y="61"/>
                  </a:lnTo>
                  <a:lnTo>
                    <a:pt x="239" y="73"/>
                  </a:lnTo>
                  <a:lnTo>
                    <a:pt x="245" y="83"/>
                  </a:lnTo>
                  <a:lnTo>
                    <a:pt x="253" y="94"/>
                  </a:lnTo>
                  <a:lnTo>
                    <a:pt x="259" y="105"/>
                  </a:lnTo>
                  <a:lnTo>
                    <a:pt x="265" y="118"/>
                  </a:lnTo>
                  <a:lnTo>
                    <a:pt x="268" y="130"/>
                  </a:lnTo>
                  <a:lnTo>
                    <a:pt x="271" y="142"/>
                  </a:lnTo>
                  <a:lnTo>
                    <a:pt x="271" y="153"/>
                  </a:lnTo>
                  <a:lnTo>
                    <a:pt x="270" y="165"/>
                  </a:lnTo>
                  <a:lnTo>
                    <a:pt x="267" y="173"/>
                  </a:lnTo>
                  <a:lnTo>
                    <a:pt x="264" y="185"/>
                  </a:lnTo>
                  <a:lnTo>
                    <a:pt x="260" y="194"/>
                  </a:lnTo>
                  <a:lnTo>
                    <a:pt x="253" y="202"/>
                  </a:lnTo>
                  <a:lnTo>
                    <a:pt x="245" y="210"/>
                  </a:lnTo>
                  <a:lnTo>
                    <a:pt x="236" y="215"/>
                  </a:lnTo>
                  <a:lnTo>
                    <a:pt x="219" y="218"/>
                  </a:lnTo>
                  <a:lnTo>
                    <a:pt x="206" y="217"/>
                  </a:lnTo>
                  <a:lnTo>
                    <a:pt x="193" y="213"/>
                  </a:lnTo>
                  <a:lnTo>
                    <a:pt x="178" y="206"/>
                  </a:lnTo>
                  <a:lnTo>
                    <a:pt x="161" y="199"/>
                  </a:lnTo>
                  <a:lnTo>
                    <a:pt x="150" y="191"/>
                  </a:lnTo>
                  <a:lnTo>
                    <a:pt x="138" y="183"/>
                  </a:lnTo>
                  <a:lnTo>
                    <a:pt x="127" y="177"/>
                  </a:lnTo>
                  <a:lnTo>
                    <a:pt x="118" y="170"/>
                  </a:lnTo>
                  <a:lnTo>
                    <a:pt x="107" y="165"/>
                  </a:lnTo>
                  <a:lnTo>
                    <a:pt x="95" y="162"/>
                  </a:lnTo>
                  <a:lnTo>
                    <a:pt x="82" y="161"/>
                  </a:lnTo>
                  <a:lnTo>
                    <a:pt x="70" y="163"/>
                  </a:lnTo>
                  <a:lnTo>
                    <a:pt x="56" y="167"/>
                  </a:lnTo>
                  <a:lnTo>
                    <a:pt x="47" y="174"/>
                  </a:lnTo>
                  <a:lnTo>
                    <a:pt x="36" y="181"/>
                  </a:lnTo>
                  <a:lnTo>
                    <a:pt x="25" y="192"/>
                  </a:lnTo>
                  <a:lnTo>
                    <a:pt x="16" y="204"/>
                  </a:lnTo>
                  <a:lnTo>
                    <a:pt x="7" y="221"/>
                  </a:lnTo>
                  <a:lnTo>
                    <a:pt x="3" y="235"/>
                  </a:lnTo>
                  <a:lnTo>
                    <a:pt x="0" y="249"/>
                  </a:lnTo>
                  <a:lnTo>
                    <a:pt x="1" y="265"/>
                  </a:lnTo>
                  <a:lnTo>
                    <a:pt x="2" y="280"/>
                  </a:lnTo>
                  <a:lnTo>
                    <a:pt x="6" y="296"/>
                  </a:lnTo>
                  <a:lnTo>
                    <a:pt x="12" y="309"/>
                  </a:lnTo>
                  <a:lnTo>
                    <a:pt x="19" y="323"/>
                  </a:lnTo>
                  <a:lnTo>
                    <a:pt x="28" y="334"/>
                  </a:lnTo>
                  <a:lnTo>
                    <a:pt x="39" y="344"/>
                  </a:lnTo>
                  <a:lnTo>
                    <a:pt x="51" y="354"/>
                  </a:lnTo>
                  <a:lnTo>
                    <a:pt x="69" y="363"/>
                  </a:lnTo>
                  <a:lnTo>
                    <a:pt x="86" y="369"/>
                  </a:lnTo>
                  <a:lnTo>
                    <a:pt x="106" y="373"/>
                  </a:lnTo>
                  <a:lnTo>
                    <a:pt x="127" y="376"/>
                  </a:lnTo>
                  <a:lnTo>
                    <a:pt x="154" y="375"/>
                  </a:lnTo>
                  <a:lnTo>
                    <a:pt x="172" y="373"/>
                  </a:lnTo>
                  <a:lnTo>
                    <a:pt x="191" y="372"/>
                  </a:lnTo>
                  <a:lnTo>
                    <a:pt x="208" y="376"/>
                  </a:lnTo>
                  <a:lnTo>
                    <a:pt x="220" y="382"/>
                  </a:lnTo>
                  <a:lnTo>
                    <a:pt x="231" y="394"/>
                  </a:lnTo>
                  <a:lnTo>
                    <a:pt x="238" y="408"/>
                  </a:lnTo>
                  <a:lnTo>
                    <a:pt x="239" y="423"/>
                  </a:lnTo>
                  <a:lnTo>
                    <a:pt x="238" y="435"/>
                  </a:lnTo>
                  <a:lnTo>
                    <a:pt x="233" y="449"/>
                  </a:lnTo>
                  <a:lnTo>
                    <a:pt x="226" y="466"/>
                  </a:lnTo>
                  <a:lnTo>
                    <a:pt x="219" y="480"/>
                  </a:lnTo>
                  <a:lnTo>
                    <a:pt x="211" y="497"/>
                  </a:lnTo>
                  <a:lnTo>
                    <a:pt x="202" y="513"/>
                  </a:lnTo>
                  <a:lnTo>
                    <a:pt x="190" y="535"/>
                  </a:lnTo>
                  <a:lnTo>
                    <a:pt x="203" y="537"/>
                  </a:lnTo>
                  <a:lnTo>
                    <a:pt x="221" y="539"/>
                  </a:lnTo>
                  <a:lnTo>
                    <a:pt x="241" y="542"/>
                  </a:lnTo>
                  <a:lnTo>
                    <a:pt x="263" y="545"/>
                  </a:lnTo>
                  <a:lnTo>
                    <a:pt x="285" y="547"/>
                  </a:lnTo>
                  <a:lnTo>
                    <a:pt x="309" y="550"/>
                  </a:lnTo>
                  <a:lnTo>
                    <a:pt x="334" y="553"/>
                  </a:lnTo>
                  <a:lnTo>
                    <a:pt x="361" y="554"/>
                  </a:lnTo>
                  <a:lnTo>
                    <a:pt x="415" y="554"/>
                  </a:lnTo>
                  <a:lnTo>
                    <a:pt x="433" y="553"/>
                  </a:lnTo>
                  <a:lnTo>
                    <a:pt x="452" y="551"/>
                  </a:lnTo>
                  <a:lnTo>
                    <a:pt x="473" y="548"/>
                  </a:lnTo>
                  <a:lnTo>
                    <a:pt x="490" y="543"/>
                  </a:lnTo>
                  <a:lnTo>
                    <a:pt x="503" y="536"/>
                  </a:lnTo>
                  <a:lnTo>
                    <a:pt x="514" y="529"/>
                  </a:lnTo>
                  <a:lnTo>
                    <a:pt x="522" y="521"/>
                  </a:lnTo>
                  <a:lnTo>
                    <a:pt x="525" y="512"/>
                  </a:lnTo>
                  <a:lnTo>
                    <a:pt x="525" y="499"/>
                  </a:lnTo>
                  <a:lnTo>
                    <a:pt x="522" y="484"/>
                  </a:lnTo>
                  <a:lnTo>
                    <a:pt x="516" y="468"/>
                  </a:lnTo>
                  <a:lnTo>
                    <a:pt x="511" y="454"/>
                  </a:lnTo>
                  <a:lnTo>
                    <a:pt x="511" y="441"/>
                  </a:lnTo>
                  <a:lnTo>
                    <a:pt x="517" y="429"/>
                  </a:lnTo>
                  <a:lnTo>
                    <a:pt x="527" y="418"/>
                  </a:lnTo>
                  <a:lnTo>
                    <a:pt x="542" y="410"/>
                  </a:lnTo>
                  <a:lnTo>
                    <a:pt x="558" y="403"/>
                  </a:lnTo>
                  <a:lnTo>
                    <a:pt x="576" y="397"/>
                  </a:lnTo>
                  <a:lnTo>
                    <a:pt x="595" y="394"/>
                  </a:lnTo>
                  <a:lnTo>
                    <a:pt x="618" y="391"/>
                  </a:lnTo>
                  <a:lnTo>
                    <a:pt x="637" y="389"/>
                  </a:lnTo>
                  <a:lnTo>
                    <a:pt x="657" y="389"/>
                  </a:lnTo>
                  <a:lnTo>
                    <a:pt x="675" y="390"/>
                  </a:lnTo>
                  <a:lnTo>
                    <a:pt x="693" y="394"/>
                  </a:lnTo>
                  <a:lnTo>
                    <a:pt x="711" y="400"/>
                  </a:lnTo>
                  <a:lnTo>
                    <a:pt x="727" y="407"/>
                  </a:lnTo>
                  <a:lnTo>
                    <a:pt x="740" y="416"/>
                  </a:lnTo>
                  <a:lnTo>
                    <a:pt x="752" y="427"/>
                  </a:lnTo>
                  <a:lnTo>
                    <a:pt x="758" y="438"/>
                  </a:lnTo>
                  <a:lnTo>
                    <a:pt x="760" y="449"/>
                  </a:lnTo>
                  <a:lnTo>
                    <a:pt x="757" y="462"/>
                  </a:lnTo>
                  <a:lnTo>
                    <a:pt x="751" y="473"/>
                  </a:lnTo>
                  <a:lnTo>
                    <a:pt x="741" y="490"/>
                  </a:lnTo>
                  <a:lnTo>
                    <a:pt x="735" y="505"/>
                  </a:lnTo>
                  <a:lnTo>
                    <a:pt x="729" y="520"/>
                  </a:lnTo>
                  <a:lnTo>
                    <a:pt x="729" y="533"/>
                  </a:lnTo>
                  <a:lnTo>
                    <a:pt x="735" y="546"/>
                  </a:lnTo>
                  <a:lnTo>
                    <a:pt x="746" y="556"/>
                  </a:lnTo>
                  <a:lnTo>
                    <a:pt x="756" y="561"/>
                  </a:lnTo>
                  <a:lnTo>
                    <a:pt x="771" y="567"/>
                  </a:lnTo>
                  <a:lnTo>
                    <a:pt x="790" y="571"/>
                  </a:lnTo>
                  <a:lnTo>
                    <a:pt x="807" y="573"/>
                  </a:lnTo>
                  <a:lnTo>
                    <a:pt x="830" y="575"/>
                  </a:lnTo>
                  <a:lnTo>
                    <a:pt x="855" y="575"/>
                  </a:lnTo>
                  <a:lnTo>
                    <a:pt x="876" y="572"/>
                  </a:lnTo>
                  <a:lnTo>
                    <a:pt x="906" y="570"/>
                  </a:lnTo>
                  <a:lnTo>
                    <a:pt x="937" y="566"/>
                  </a:lnTo>
                  <a:lnTo>
                    <a:pt x="963" y="561"/>
                  </a:lnTo>
                  <a:lnTo>
                    <a:pt x="989" y="557"/>
                  </a:lnTo>
                  <a:lnTo>
                    <a:pt x="1020" y="550"/>
                  </a:lnTo>
                  <a:lnTo>
                    <a:pt x="1056" y="543"/>
                  </a:lnTo>
                  <a:lnTo>
                    <a:pt x="1107" y="533"/>
                  </a:lnTo>
                  <a:lnTo>
                    <a:pt x="1101" y="521"/>
                  </a:lnTo>
                  <a:lnTo>
                    <a:pt x="1094" y="508"/>
                  </a:lnTo>
                  <a:lnTo>
                    <a:pt x="1088" y="494"/>
                  </a:lnTo>
                  <a:lnTo>
                    <a:pt x="1082" y="479"/>
                  </a:lnTo>
                  <a:lnTo>
                    <a:pt x="1078" y="462"/>
                  </a:lnTo>
                  <a:lnTo>
                    <a:pt x="1075" y="442"/>
                  </a:lnTo>
                  <a:lnTo>
                    <a:pt x="1076" y="424"/>
                  </a:lnTo>
                  <a:lnTo>
                    <a:pt x="1079" y="405"/>
                  </a:lnTo>
                  <a:lnTo>
                    <a:pt x="1087" y="385"/>
                  </a:lnTo>
                  <a:lnTo>
                    <a:pt x="1098" y="366"/>
                  </a:lnTo>
                  <a:lnTo>
                    <a:pt x="1110" y="348"/>
                  </a:lnTo>
                  <a:lnTo>
                    <a:pt x="1125" y="334"/>
                  </a:lnTo>
                  <a:lnTo>
                    <a:pt x="1141" y="323"/>
                  </a:lnTo>
                  <a:lnTo>
                    <a:pt x="1159" y="315"/>
                  </a:lnTo>
                  <a:lnTo>
                    <a:pt x="1176" y="306"/>
                  </a:lnTo>
                  <a:lnTo>
                    <a:pt x="1194" y="299"/>
                  </a:lnTo>
                  <a:lnTo>
                    <a:pt x="1211" y="292"/>
                  </a:lnTo>
                  <a:lnTo>
                    <a:pt x="1233" y="281"/>
                  </a:lnTo>
                  <a:lnTo>
                    <a:pt x="1247" y="274"/>
                  </a:lnTo>
                  <a:lnTo>
                    <a:pt x="1260" y="264"/>
                  </a:lnTo>
                  <a:lnTo>
                    <a:pt x="1272" y="253"/>
                  </a:lnTo>
                  <a:lnTo>
                    <a:pt x="1283" y="241"/>
                  </a:lnTo>
                  <a:lnTo>
                    <a:pt x="1291" y="227"/>
                  </a:lnTo>
                  <a:lnTo>
                    <a:pt x="1296" y="212"/>
                  </a:lnTo>
                  <a:lnTo>
                    <a:pt x="1299" y="194"/>
                  </a:lnTo>
                  <a:lnTo>
                    <a:pt x="1295" y="178"/>
                  </a:lnTo>
                  <a:lnTo>
                    <a:pt x="1288" y="161"/>
                  </a:lnTo>
                  <a:lnTo>
                    <a:pt x="1277" y="147"/>
                  </a:lnTo>
                  <a:lnTo>
                    <a:pt x="1263" y="138"/>
                  </a:lnTo>
                  <a:lnTo>
                    <a:pt x="1246" y="132"/>
                  </a:lnTo>
                  <a:lnTo>
                    <a:pt x="1231" y="132"/>
                  </a:lnTo>
                  <a:lnTo>
                    <a:pt x="1216" y="138"/>
                  </a:lnTo>
                  <a:lnTo>
                    <a:pt x="1200" y="147"/>
                  </a:lnTo>
                  <a:lnTo>
                    <a:pt x="1189" y="159"/>
                  </a:lnTo>
                  <a:lnTo>
                    <a:pt x="1177" y="173"/>
                  </a:lnTo>
                  <a:lnTo>
                    <a:pt x="1166" y="185"/>
                  </a:lnTo>
                  <a:lnTo>
                    <a:pt x="1154" y="192"/>
                  </a:lnTo>
                  <a:lnTo>
                    <a:pt x="1139" y="195"/>
                  </a:lnTo>
                  <a:lnTo>
                    <a:pt x="1119" y="195"/>
                  </a:lnTo>
                  <a:lnTo>
                    <a:pt x="1103" y="192"/>
                  </a:lnTo>
                  <a:lnTo>
                    <a:pt x="1091" y="182"/>
                  </a:lnTo>
                  <a:lnTo>
                    <a:pt x="1080" y="173"/>
                  </a:lnTo>
                  <a:lnTo>
                    <a:pt x="1071" y="161"/>
                  </a:lnTo>
                  <a:lnTo>
                    <a:pt x="1065" y="145"/>
                  </a:lnTo>
                  <a:lnTo>
                    <a:pt x="1062" y="131"/>
                  </a:lnTo>
                  <a:lnTo>
                    <a:pt x="1060" y="115"/>
                  </a:lnTo>
                  <a:lnTo>
                    <a:pt x="1062" y="97"/>
                  </a:lnTo>
                  <a:lnTo>
                    <a:pt x="1065" y="81"/>
                  </a:lnTo>
                  <a:lnTo>
                    <a:pt x="1070" y="59"/>
                  </a:lnTo>
                  <a:lnTo>
                    <a:pt x="1077" y="40"/>
                  </a:lnTo>
                  <a:lnTo>
                    <a:pt x="1081" y="28"/>
                  </a:lnTo>
                  <a:lnTo>
                    <a:pt x="1088" y="15"/>
                  </a:lnTo>
                  <a:close/>
                </a:path>
              </a:pathLst>
            </a:custGeom>
            <a:solidFill>
              <a:srgbClr val="00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6" name="Freeform 22"/>
            <p:cNvSpPr>
              <a:spLocks/>
            </p:cNvSpPr>
            <p:nvPr/>
          </p:nvSpPr>
          <p:spPr bwMode="auto">
            <a:xfrm>
              <a:off x="2912" y="1999"/>
              <a:ext cx="1039" cy="736"/>
            </a:xfrm>
            <a:custGeom>
              <a:avLst/>
              <a:gdLst/>
              <a:ahLst/>
              <a:cxnLst>
                <a:cxn ang="0">
                  <a:pos x="86" y="595"/>
                </a:cxn>
                <a:cxn ang="0">
                  <a:pos x="149" y="607"/>
                </a:cxn>
                <a:cxn ang="0">
                  <a:pos x="210" y="606"/>
                </a:cxn>
                <a:cxn ang="0">
                  <a:pos x="271" y="583"/>
                </a:cxn>
                <a:cxn ang="0">
                  <a:pos x="333" y="567"/>
                </a:cxn>
                <a:cxn ang="0">
                  <a:pos x="386" y="590"/>
                </a:cxn>
                <a:cxn ang="0">
                  <a:pos x="377" y="655"/>
                </a:cxn>
                <a:cxn ang="0">
                  <a:pos x="390" y="713"/>
                </a:cxn>
                <a:cxn ang="0">
                  <a:pos x="456" y="733"/>
                </a:cxn>
                <a:cxn ang="0">
                  <a:pos x="541" y="731"/>
                </a:cxn>
                <a:cxn ang="0">
                  <a:pos x="609" y="702"/>
                </a:cxn>
                <a:cxn ang="0">
                  <a:pos x="636" y="641"/>
                </a:cxn>
                <a:cxn ang="0">
                  <a:pos x="656" y="583"/>
                </a:cxn>
                <a:cxn ang="0">
                  <a:pos x="715" y="553"/>
                </a:cxn>
                <a:cxn ang="0">
                  <a:pos x="795" y="546"/>
                </a:cxn>
                <a:cxn ang="0">
                  <a:pos x="872" y="553"/>
                </a:cxn>
                <a:cxn ang="0">
                  <a:pos x="906" y="44"/>
                </a:cxn>
                <a:cxn ang="0">
                  <a:pos x="840" y="13"/>
                </a:cxn>
                <a:cxn ang="0">
                  <a:pos x="752" y="1"/>
                </a:cxn>
                <a:cxn ang="0">
                  <a:pos x="648" y="2"/>
                </a:cxn>
                <a:cxn ang="0">
                  <a:pos x="568" y="15"/>
                </a:cxn>
                <a:cxn ang="0">
                  <a:pos x="532" y="44"/>
                </a:cxn>
                <a:cxn ang="0">
                  <a:pos x="549" y="81"/>
                </a:cxn>
                <a:cxn ang="0">
                  <a:pos x="520" y="127"/>
                </a:cxn>
                <a:cxn ang="0">
                  <a:pos x="467" y="155"/>
                </a:cxn>
                <a:cxn ang="0">
                  <a:pos x="408" y="167"/>
                </a:cxn>
                <a:cxn ang="0">
                  <a:pos x="348" y="158"/>
                </a:cxn>
                <a:cxn ang="0">
                  <a:pos x="310" y="131"/>
                </a:cxn>
                <a:cxn ang="0">
                  <a:pos x="321" y="89"/>
                </a:cxn>
                <a:cxn ang="0">
                  <a:pos x="349" y="47"/>
                </a:cxn>
                <a:cxn ang="0">
                  <a:pos x="330" y="9"/>
                </a:cxn>
                <a:cxn ang="0">
                  <a:pos x="248" y="0"/>
                </a:cxn>
                <a:cxn ang="0">
                  <a:pos x="133" y="15"/>
                </a:cxn>
                <a:cxn ang="0">
                  <a:pos x="50" y="34"/>
                </a:cxn>
                <a:cxn ang="0">
                  <a:pos x="61" y="87"/>
                </a:cxn>
                <a:cxn ang="0">
                  <a:pos x="47" y="138"/>
                </a:cxn>
                <a:cxn ang="0">
                  <a:pos x="20" y="203"/>
                </a:cxn>
                <a:cxn ang="0">
                  <a:pos x="1" y="264"/>
                </a:cxn>
                <a:cxn ang="0">
                  <a:pos x="14" y="319"/>
                </a:cxn>
                <a:cxn ang="0">
                  <a:pos x="70" y="329"/>
                </a:cxn>
                <a:cxn ang="0">
                  <a:pos x="119" y="282"/>
                </a:cxn>
                <a:cxn ang="0">
                  <a:pos x="147" y="230"/>
                </a:cxn>
                <a:cxn ang="0">
                  <a:pos x="200" y="218"/>
                </a:cxn>
                <a:cxn ang="0">
                  <a:pos x="254" y="242"/>
                </a:cxn>
                <a:cxn ang="0">
                  <a:pos x="271" y="299"/>
                </a:cxn>
                <a:cxn ang="0">
                  <a:pos x="239" y="362"/>
                </a:cxn>
                <a:cxn ang="0">
                  <a:pos x="189" y="405"/>
                </a:cxn>
                <a:cxn ang="0">
                  <a:pos x="131" y="419"/>
                </a:cxn>
                <a:cxn ang="0">
                  <a:pos x="77" y="450"/>
                </a:cxn>
                <a:cxn ang="0">
                  <a:pos x="41" y="501"/>
                </a:cxn>
                <a:cxn ang="0">
                  <a:pos x="35" y="561"/>
                </a:cxn>
              </a:cxnLst>
              <a:rect l="0" t="0" r="r" b="b"/>
              <a:pathLst>
                <a:path w="1039" h="736">
                  <a:moveTo>
                    <a:pt x="42" y="600"/>
                  </a:moveTo>
                  <a:lnTo>
                    <a:pt x="55" y="596"/>
                  </a:lnTo>
                  <a:lnTo>
                    <a:pt x="72" y="593"/>
                  </a:lnTo>
                  <a:lnTo>
                    <a:pt x="86" y="595"/>
                  </a:lnTo>
                  <a:lnTo>
                    <a:pt x="102" y="597"/>
                  </a:lnTo>
                  <a:lnTo>
                    <a:pt x="116" y="601"/>
                  </a:lnTo>
                  <a:lnTo>
                    <a:pt x="131" y="604"/>
                  </a:lnTo>
                  <a:lnTo>
                    <a:pt x="149" y="607"/>
                  </a:lnTo>
                  <a:lnTo>
                    <a:pt x="162" y="609"/>
                  </a:lnTo>
                  <a:lnTo>
                    <a:pt x="179" y="610"/>
                  </a:lnTo>
                  <a:lnTo>
                    <a:pt x="196" y="609"/>
                  </a:lnTo>
                  <a:lnTo>
                    <a:pt x="210" y="606"/>
                  </a:lnTo>
                  <a:lnTo>
                    <a:pt x="226" y="602"/>
                  </a:lnTo>
                  <a:lnTo>
                    <a:pt x="242" y="596"/>
                  </a:lnTo>
                  <a:lnTo>
                    <a:pt x="256" y="590"/>
                  </a:lnTo>
                  <a:lnTo>
                    <a:pt x="271" y="583"/>
                  </a:lnTo>
                  <a:lnTo>
                    <a:pt x="285" y="577"/>
                  </a:lnTo>
                  <a:lnTo>
                    <a:pt x="303" y="571"/>
                  </a:lnTo>
                  <a:lnTo>
                    <a:pt x="317" y="568"/>
                  </a:lnTo>
                  <a:lnTo>
                    <a:pt x="333" y="567"/>
                  </a:lnTo>
                  <a:lnTo>
                    <a:pt x="349" y="569"/>
                  </a:lnTo>
                  <a:lnTo>
                    <a:pt x="363" y="573"/>
                  </a:lnTo>
                  <a:lnTo>
                    <a:pt x="377" y="582"/>
                  </a:lnTo>
                  <a:lnTo>
                    <a:pt x="386" y="590"/>
                  </a:lnTo>
                  <a:lnTo>
                    <a:pt x="390" y="604"/>
                  </a:lnTo>
                  <a:lnTo>
                    <a:pt x="388" y="619"/>
                  </a:lnTo>
                  <a:lnTo>
                    <a:pt x="384" y="637"/>
                  </a:lnTo>
                  <a:lnTo>
                    <a:pt x="377" y="655"/>
                  </a:lnTo>
                  <a:lnTo>
                    <a:pt x="372" y="671"/>
                  </a:lnTo>
                  <a:lnTo>
                    <a:pt x="373" y="686"/>
                  </a:lnTo>
                  <a:lnTo>
                    <a:pt x="379" y="701"/>
                  </a:lnTo>
                  <a:lnTo>
                    <a:pt x="390" y="713"/>
                  </a:lnTo>
                  <a:lnTo>
                    <a:pt x="401" y="721"/>
                  </a:lnTo>
                  <a:lnTo>
                    <a:pt x="416" y="725"/>
                  </a:lnTo>
                  <a:lnTo>
                    <a:pt x="433" y="730"/>
                  </a:lnTo>
                  <a:lnTo>
                    <a:pt x="456" y="733"/>
                  </a:lnTo>
                  <a:lnTo>
                    <a:pt x="475" y="735"/>
                  </a:lnTo>
                  <a:lnTo>
                    <a:pt x="499" y="736"/>
                  </a:lnTo>
                  <a:lnTo>
                    <a:pt x="521" y="734"/>
                  </a:lnTo>
                  <a:lnTo>
                    <a:pt x="541" y="731"/>
                  </a:lnTo>
                  <a:lnTo>
                    <a:pt x="562" y="725"/>
                  </a:lnTo>
                  <a:lnTo>
                    <a:pt x="580" y="719"/>
                  </a:lnTo>
                  <a:lnTo>
                    <a:pt x="594" y="711"/>
                  </a:lnTo>
                  <a:lnTo>
                    <a:pt x="609" y="702"/>
                  </a:lnTo>
                  <a:lnTo>
                    <a:pt x="620" y="692"/>
                  </a:lnTo>
                  <a:lnTo>
                    <a:pt x="629" y="680"/>
                  </a:lnTo>
                  <a:lnTo>
                    <a:pt x="635" y="665"/>
                  </a:lnTo>
                  <a:lnTo>
                    <a:pt x="636" y="641"/>
                  </a:lnTo>
                  <a:lnTo>
                    <a:pt x="636" y="622"/>
                  </a:lnTo>
                  <a:lnTo>
                    <a:pt x="639" y="606"/>
                  </a:lnTo>
                  <a:lnTo>
                    <a:pt x="646" y="594"/>
                  </a:lnTo>
                  <a:lnTo>
                    <a:pt x="656" y="583"/>
                  </a:lnTo>
                  <a:lnTo>
                    <a:pt x="667" y="573"/>
                  </a:lnTo>
                  <a:lnTo>
                    <a:pt x="681" y="565"/>
                  </a:lnTo>
                  <a:lnTo>
                    <a:pt x="695" y="558"/>
                  </a:lnTo>
                  <a:lnTo>
                    <a:pt x="715" y="553"/>
                  </a:lnTo>
                  <a:lnTo>
                    <a:pt x="733" y="550"/>
                  </a:lnTo>
                  <a:lnTo>
                    <a:pt x="753" y="548"/>
                  </a:lnTo>
                  <a:lnTo>
                    <a:pt x="774" y="547"/>
                  </a:lnTo>
                  <a:lnTo>
                    <a:pt x="795" y="546"/>
                  </a:lnTo>
                  <a:lnTo>
                    <a:pt x="819" y="547"/>
                  </a:lnTo>
                  <a:lnTo>
                    <a:pt x="838" y="548"/>
                  </a:lnTo>
                  <a:lnTo>
                    <a:pt x="854" y="550"/>
                  </a:lnTo>
                  <a:lnTo>
                    <a:pt x="872" y="553"/>
                  </a:lnTo>
                  <a:lnTo>
                    <a:pt x="888" y="555"/>
                  </a:lnTo>
                  <a:lnTo>
                    <a:pt x="906" y="556"/>
                  </a:lnTo>
                  <a:lnTo>
                    <a:pt x="1039" y="559"/>
                  </a:lnTo>
                  <a:lnTo>
                    <a:pt x="906" y="44"/>
                  </a:lnTo>
                  <a:lnTo>
                    <a:pt x="887" y="34"/>
                  </a:lnTo>
                  <a:lnTo>
                    <a:pt x="874" y="26"/>
                  </a:lnTo>
                  <a:lnTo>
                    <a:pt x="859" y="20"/>
                  </a:lnTo>
                  <a:lnTo>
                    <a:pt x="840" y="13"/>
                  </a:lnTo>
                  <a:lnTo>
                    <a:pt x="821" y="9"/>
                  </a:lnTo>
                  <a:lnTo>
                    <a:pt x="800" y="6"/>
                  </a:lnTo>
                  <a:lnTo>
                    <a:pt x="775" y="2"/>
                  </a:lnTo>
                  <a:lnTo>
                    <a:pt x="752" y="1"/>
                  </a:lnTo>
                  <a:lnTo>
                    <a:pt x="729" y="0"/>
                  </a:lnTo>
                  <a:lnTo>
                    <a:pt x="703" y="0"/>
                  </a:lnTo>
                  <a:lnTo>
                    <a:pt x="672" y="0"/>
                  </a:lnTo>
                  <a:lnTo>
                    <a:pt x="648" y="2"/>
                  </a:lnTo>
                  <a:lnTo>
                    <a:pt x="624" y="4"/>
                  </a:lnTo>
                  <a:lnTo>
                    <a:pt x="603" y="7"/>
                  </a:lnTo>
                  <a:lnTo>
                    <a:pt x="583" y="11"/>
                  </a:lnTo>
                  <a:lnTo>
                    <a:pt x="568" y="15"/>
                  </a:lnTo>
                  <a:lnTo>
                    <a:pt x="555" y="21"/>
                  </a:lnTo>
                  <a:lnTo>
                    <a:pt x="544" y="27"/>
                  </a:lnTo>
                  <a:lnTo>
                    <a:pt x="537" y="34"/>
                  </a:lnTo>
                  <a:lnTo>
                    <a:pt x="532" y="44"/>
                  </a:lnTo>
                  <a:lnTo>
                    <a:pt x="532" y="54"/>
                  </a:lnTo>
                  <a:lnTo>
                    <a:pt x="538" y="63"/>
                  </a:lnTo>
                  <a:lnTo>
                    <a:pt x="544" y="72"/>
                  </a:lnTo>
                  <a:lnTo>
                    <a:pt x="549" y="81"/>
                  </a:lnTo>
                  <a:lnTo>
                    <a:pt x="549" y="94"/>
                  </a:lnTo>
                  <a:lnTo>
                    <a:pt x="542" y="105"/>
                  </a:lnTo>
                  <a:lnTo>
                    <a:pt x="533" y="116"/>
                  </a:lnTo>
                  <a:lnTo>
                    <a:pt x="520" y="127"/>
                  </a:lnTo>
                  <a:lnTo>
                    <a:pt x="507" y="137"/>
                  </a:lnTo>
                  <a:lnTo>
                    <a:pt x="494" y="143"/>
                  </a:lnTo>
                  <a:lnTo>
                    <a:pt x="481" y="149"/>
                  </a:lnTo>
                  <a:lnTo>
                    <a:pt x="467" y="155"/>
                  </a:lnTo>
                  <a:lnTo>
                    <a:pt x="451" y="159"/>
                  </a:lnTo>
                  <a:lnTo>
                    <a:pt x="436" y="163"/>
                  </a:lnTo>
                  <a:lnTo>
                    <a:pt x="421" y="165"/>
                  </a:lnTo>
                  <a:lnTo>
                    <a:pt x="408" y="167"/>
                  </a:lnTo>
                  <a:lnTo>
                    <a:pt x="390" y="167"/>
                  </a:lnTo>
                  <a:lnTo>
                    <a:pt x="375" y="165"/>
                  </a:lnTo>
                  <a:lnTo>
                    <a:pt x="361" y="163"/>
                  </a:lnTo>
                  <a:lnTo>
                    <a:pt x="348" y="158"/>
                  </a:lnTo>
                  <a:lnTo>
                    <a:pt x="333" y="153"/>
                  </a:lnTo>
                  <a:lnTo>
                    <a:pt x="321" y="146"/>
                  </a:lnTo>
                  <a:lnTo>
                    <a:pt x="314" y="139"/>
                  </a:lnTo>
                  <a:lnTo>
                    <a:pt x="310" y="131"/>
                  </a:lnTo>
                  <a:lnTo>
                    <a:pt x="309" y="123"/>
                  </a:lnTo>
                  <a:lnTo>
                    <a:pt x="310" y="113"/>
                  </a:lnTo>
                  <a:lnTo>
                    <a:pt x="314" y="102"/>
                  </a:lnTo>
                  <a:lnTo>
                    <a:pt x="321" y="89"/>
                  </a:lnTo>
                  <a:lnTo>
                    <a:pt x="331" y="76"/>
                  </a:lnTo>
                  <a:lnTo>
                    <a:pt x="339" y="67"/>
                  </a:lnTo>
                  <a:lnTo>
                    <a:pt x="344" y="59"/>
                  </a:lnTo>
                  <a:lnTo>
                    <a:pt x="349" y="47"/>
                  </a:lnTo>
                  <a:lnTo>
                    <a:pt x="352" y="35"/>
                  </a:lnTo>
                  <a:lnTo>
                    <a:pt x="349" y="25"/>
                  </a:lnTo>
                  <a:lnTo>
                    <a:pt x="342" y="16"/>
                  </a:lnTo>
                  <a:lnTo>
                    <a:pt x="330" y="9"/>
                  </a:lnTo>
                  <a:lnTo>
                    <a:pt x="317" y="6"/>
                  </a:lnTo>
                  <a:lnTo>
                    <a:pt x="304" y="2"/>
                  </a:lnTo>
                  <a:lnTo>
                    <a:pt x="285" y="0"/>
                  </a:lnTo>
                  <a:lnTo>
                    <a:pt x="248" y="0"/>
                  </a:lnTo>
                  <a:lnTo>
                    <a:pt x="221" y="2"/>
                  </a:lnTo>
                  <a:lnTo>
                    <a:pt x="196" y="6"/>
                  </a:lnTo>
                  <a:lnTo>
                    <a:pt x="163" y="10"/>
                  </a:lnTo>
                  <a:lnTo>
                    <a:pt x="133" y="15"/>
                  </a:lnTo>
                  <a:lnTo>
                    <a:pt x="101" y="21"/>
                  </a:lnTo>
                  <a:lnTo>
                    <a:pt x="79" y="25"/>
                  </a:lnTo>
                  <a:lnTo>
                    <a:pt x="60" y="30"/>
                  </a:lnTo>
                  <a:lnTo>
                    <a:pt x="50" y="34"/>
                  </a:lnTo>
                  <a:lnTo>
                    <a:pt x="54" y="44"/>
                  </a:lnTo>
                  <a:lnTo>
                    <a:pt x="58" y="60"/>
                  </a:lnTo>
                  <a:lnTo>
                    <a:pt x="60" y="75"/>
                  </a:lnTo>
                  <a:lnTo>
                    <a:pt x="61" y="87"/>
                  </a:lnTo>
                  <a:lnTo>
                    <a:pt x="59" y="102"/>
                  </a:lnTo>
                  <a:lnTo>
                    <a:pt x="56" y="114"/>
                  </a:lnTo>
                  <a:lnTo>
                    <a:pt x="51" y="127"/>
                  </a:lnTo>
                  <a:lnTo>
                    <a:pt x="47" y="138"/>
                  </a:lnTo>
                  <a:lnTo>
                    <a:pt x="42" y="154"/>
                  </a:lnTo>
                  <a:lnTo>
                    <a:pt x="35" y="170"/>
                  </a:lnTo>
                  <a:lnTo>
                    <a:pt x="29" y="187"/>
                  </a:lnTo>
                  <a:lnTo>
                    <a:pt x="20" y="203"/>
                  </a:lnTo>
                  <a:lnTo>
                    <a:pt x="14" y="218"/>
                  </a:lnTo>
                  <a:lnTo>
                    <a:pt x="10" y="232"/>
                  </a:lnTo>
                  <a:lnTo>
                    <a:pt x="6" y="246"/>
                  </a:lnTo>
                  <a:lnTo>
                    <a:pt x="1" y="264"/>
                  </a:lnTo>
                  <a:lnTo>
                    <a:pt x="0" y="281"/>
                  </a:lnTo>
                  <a:lnTo>
                    <a:pt x="2" y="295"/>
                  </a:lnTo>
                  <a:lnTo>
                    <a:pt x="7" y="309"/>
                  </a:lnTo>
                  <a:lnTo>
                    <a:pt x="14" y="319"/>
                  </a:lnTo>
                  <a:lnTo>
                    <a:pt x="24" y="328"/>
                  </a:lnTo>
                  <a:lnTo>
                    <a:pt x="37" y="332"/>
                  </a:lnTo>
                  <a:lnTo>
                    <a:pt x="51" y="332"/>
                  </a:lnTo>
                  <a:lnTo>
                    <a:pt x="70" y="329"/>
                  </a:lnTo>
                  <a:lnTo>
                    <a:pt x="86" y="321"/>
                  </a:lnTo>
                  <a:lnTo>
                    <a:pt x="101" y="312"/>
                  </a:lnTo>
                  <a:lnTo>
                    <a:pt x="112" y="298"/>
                  </a:lnTo>
                  <a:lnTo>
                    <a:pt x="119" y="282"/>
                  </a:lnTo>
                  <a:lnTo>
                    <a:pt x="121" y="265"/>
                  </a:lnTo>
                  <a:lnTo>
                    <a:pt x="127" y="252"/>
                  </a:lnTo>
                  <a:lnTo>
                    <a:pt x="136" y="240"/>
                  </a:lnTo>
                  <a:lnTo>
                    <a:pt x="147" y="230"/>
                  </a:lnTo>
                  <a:lnTo>
                    <a:pt x="160" y="223"/>
                  </a:lnTo>
                  <a:lnTo>
                    <a:pt x="174" y="220"/>
                  </a:lnTo>
                  <a:lnTo>
                    <a:pt x="186" y="218"/>
                  </a:lnTo>
                  <a:lnTo>
                    <a:pt x="200" y="218"/>
                  </a:lnTo>
                  <a:lnTo>
                    <a:pt x="216" y="221"/>
                  </a:lnTo>
                  <a:lnTo>
                    <a:pt x="230" y="225"/>
                  </a:lnTo>
                  <a:lnTo>
                    <a:pt x="242" y="232"/>
                  </a:lnTo>
                  <a:lnTo>
                    <a:pt x="254" y="242"/>
                  </a:lnTo>
                  <a:lnTo>
                    <a:pt x="262" y="253"/>
                  </a:lnTo>
                  <a:lnTo>
                    <a:pt x="270" y="270"/>
                  </a:lnTo>
                  <a:lnTo>
                    <a:pt x="272" y="285"/>
                  </a:lnTo>
                  <a:lnTo>
                    <a:pt x="271" y="299"/>
                  </a:lnTo>
                  <a:lnTo>
                    <a:pt x="267" y="316"/>
                  </a:lnTo>
                  <a:lnTo>
                    <a:pt x="260" y="332"/>
                  </a:lnTo>
                  <a:lnTo>
                    <a:pt x="251" y="346"/>
                  </a:lnTo>
                  <a:lnTo>
                    <a:pt x="239" y="362"/>
                  </a:lnTo>
                  <a:lnTo>
                    <a:pt x="228" y="374"/>
                  </a:lnTo>
                  <a:lnTo>
                    <a:pt x="214" y="387"/>
                  </a:lnTo>
                  <a:lnTo>
                    <a:pt x="202" y="396"/>
                  </a:lnTo>
                  <a:lnTo>
                    <a:pt x="189" y="405"/>
                  </a:lnTo>
                  <a:lnTo>
                    <a:pt x="177" y="410"/>
                  </a:lnTo>
                  <a:lnTo>
                    <a:pt x="160" y="414"/>
                  </a:lnTo>
                  <a:lnTo>
                    <a:pt x="147" y="416"/>
                  </a:lnTo>
                  <a:lnTo>
                    <a:pt x="131" y="419"/>
                  </a:lnTo>
                  <a:lnTo>
                    <a:pt x="118" y="424"/>
                  </a:lnTo>
                  <a:lnTo>
                    <a:pt x="102" y="431"/>
                  </a:lnTo>
                  <a:lnTo>
                    <a:pt x="88" y="440"/>
                  </a:lnTo>
                  <a:lnTo>
                    <a:pt x="77" y="450"/>
                  </a:lnTo>
                  <a:lnTo>
                    <a:pt x="65" y="462"/>
                  </a:lnTo>
                  <a:lnTo>
                    <a:pt x="56" y="473"/>
                  </a:lnTo>
                  <a:lnTo>
                    <a:pt x="46" y="488"/>
                  </a:lnTo>
                  <a:lnTo>
                    <a:pt x="41" y="501"/>
                  </a:lnTo>
                  <a:lnTo>
                    <a:pt x="35" y="517"/>
                  </a:lnTo>
                  <a:lnTo>
                    <a:pt x="33" y="532"/>
                  </a:lnTo>
                  <a:lnTo>
                    <a:pt x="33" y="545"/>
                  </a:lnTo>
                  <a:lnTo>
                    <a:pt x="35" y="561"/>
                  </a:lnTo>
                  <a:lnTo>
                    <a:pt x="38" y="581"/>
                  </a:lnTo>
                  <a:lnTo>
                    <a:pt x="42" y="600"/>
                  </a:lnTo>
                  <a:close/>
                </a:path>
              </a:pathLst>
            </a:custGeom>
            <a:solidFill>
              <a:srgbClr val="CC99FF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7" name="Freeform 23"/>
            <p:cNvSpPr>
              <a:spLocks/>
            </p:cNvSpPr>
            <p:nvPr/>
          </p:nvSpPr>
          <p:spPr bwMode="auto">
            <a:xfrm>
              <a:off x="1943" y="1887"/>
              <a:ext cx="1241" cy="783"/>
            </a:xfrm>
            <a:custGeom>
              <a:avLst/>
              <a:gdLst/>
              <a:ahLst/>
              <a:cxnLst>
                <a:cxn ang="0">
                  <a:pos x="1026" y="215"/>
                </a:cxn>
                <a:cxn ang="0">
                  <a:pos x="992" y="306"/>
                </a:cxn>
                <a:cxn ang="0">
                  <a:pos x="967" y="389"/>
                </a:cxn>
                <a:cxn ang="0">
                  <a:pos x="1014" y="444"/>
                </a:cxn>
                <a:cxn ang="0">
                  <a:pos x="1083" y="408"/>
                </a:cxn>
                <a:cxn ang="0">
                  <a:pos x="1122" y="338"/>
                </a:cxn>
                <a:cxn ang="0">
                  <a:pos x="1194" y="336"/>
                </a:cxn>
                <a:cxn ang="0">
                  <a:pos x="1240" y="387"/>
                </a:cxn>
                <a:cxn ang="0">
                  <a:pos x="1226" y="449"/>
                </a:cxn>
                <a:cxn ang="0">
                  <a:pos x="1160" y="515"/>
                </a:cxn>
                <a:cxn ang="0">
                  <a:pos x="1085" y="536"/>
                </a:cxn>
                <a:cxn ang="0">
                  <a:pos x="1027" y="579"/>
                </a:cxn>
                <a:cxn ang="0">
                  <a:pos x="1001" y="658"/>
                </a:cxn>
                <a:cxn ang="0">
                  <a:pos x="990" y="698"/>
                </a:cxn>
                <a:cxn ang="0">
                  <a:pos x="916" y="694"/>
                </a:cxn>
                <a:cxn ang="0">
                  <a:pos x="814" y="724"/>
                </a:cxn>
                <a:cxn ang="0">
                  <a:pos x="712" y="763"/>
                </a:cxn>
                <a:cxn ang="0">
                  <a:pos x="599" y="780"/>
                </a:cxn>
                <a:cxn ang="0">
                  <a:pos x="537" y="738"/>
                </a:cxn>
                <a:cxn ang="0">
                  <a:pos x="570" y="677"/>
                </a:cxn>
                <a:cxn ang="0">
                  <a:pos x="658" y="641"/>
                </a:cxn>
                <a:cxn ang="0">
                  <a:pos x="721" y="599"/>
                </a:cxn>
                <a:cxn ang="0">
                  <a:pos x="679" y="560"/>
                </a:cxn>
                <a:cxn ang="0">
                  <a:pos x="581" y="564"/>
                </a:cxn>
                <a:cxn ang="0">
                  <a:pos x="492" y="598"/>
                </a:cxn>
                <a:cxn ang="0">
                  <a:pos x="389" y="658"/>
                </a:cxn>
                <a:cxn ang="0">
                  <a:pos x="269" y="694"/>
                </a:cxn>
                <a:cxn ang="0">
                  <a:pos x="150" y="702"/>
                </a:cxn>
                <a:cxn ang="0">
                  <a:pos x="208" y="631"/>
                </a:cxn>
                <a:cxn ang="0">
                  <a:pos x="253" y="555"/>
                </a:cxn>
                <a:cxn ang="0">
                  <a:pos x="233" y="491"/>
                </a:cxn>
                <a:cxn ang="0">
                  <a:pos x="176" y="493"/>
                </a:cxn>
                <a:cxn ang="0">
                  <a:pos x="129" y="550"/>
                </a:cxn>
                <a:cxn ang="0">
                  <a:pos x="59" y="572"/>
                </a:cxn>
                <a:cxn ang="0">
                  <a:pos x="5" y="522"/>
                </a:cxn>
                <a:cxn ang="0">
                  <a:pos x="18" y="453"/>
                </a:cxn>
                <a:cxn ang="0">
                  <a:pos x="92" y="407"/>
                </a:cxn>
                <a:cxn ang="0">
                  <a:pos x="140" y="333"/>
                </a:cxn>
                <a:cxn ang="0">
                  <a:pos x="111" y="238"/>
                </a:cxn>
                <a:cxn ang="0">
                  <a:pos x="100" y="146"/>
                </a:cxn>
                <a:cxn ang="0">
                  <a:pos x="195" y="158"/>
                </a:cxn>
                <a:cxn ang="0">
                  <a:pos x="343" y="163"/>
                </a:cxn>
                <a:cxn ang="0">
                  <a:pos x="424" y="139"/>
                </a:cxn>
                <a:cxn ang="0">
                  <a:pos x="426" y="79"/>
                </a:cxn>
                <a:cxn ang="0">
                  <a:pos x="451" y="20"/>
                </a:cxn>
                <a:cxn ang="0">
                  <a:pos x="546" y="0"/>
                </a:cxn>
                <a:cxn ang="0">
                  <a:pos x="637" y="18"/>
                </a:cxn>
                <a:cxn ang="0">
                  <a:pos x="667" y="73"/>
                </a:cxn>
                <a:cxn ang="0">
                  <a:pos x="639" y="144"/>
                </a:cxn>
                <a:cxn ang="0">
                  <a:pos x="699" y="182"/>
                </a:cxn>
                <a:cxn ang="0">
                  <a:pos x="816" y="181"/>
                </a:cxn>
                <a:cxn ang="0">
                  <a:pos x="966" y="154"/>
                </a:cxn>
              </a:cxnLst>
              <a:rect l="0" t="0" r="r" b="b"/>
              <a:pathLst>
                <a:path w="1241" h="783">
                  <a:moveTo>
                    <a:pt x="1020" y="155"/>
                  </a:moveTo>
                  <a:lnTo>
                    <a:pt x="1025" y="174"/>
                  </a:lnTo>
                  <a:lnTo>
                    <a:pt x="1028" y="190"/>
                  </a:lnTo>
                  <a:lnTo>
                    <a:pt x="1029" y="202"/>
                  </a:lnTo>
                  <a:lnTo>
                    <a:pt x="1026" y="215"/>
                  </a:lnTo>
                  <a:lnTo>
                    <a:pt x="1020" y="233"/>
                  </a:lnTo>
                  <a:lnTo>
                    <a:pt x="1014" y="252"/>
                  </a:lnTo>
                  <a:lnTo>
                    <a:pt x="1007" y="269"/>
                  </a:lnTo>
                  <a:lnTo>
                    <a:pt x="1001" y="286"/>
                  </a:lnTo>
                  <a:lnTo>
                    <a:pt x="992" y="306"/>
                  </a:lnTo>
                  <a:lnTo>
                    <a:pt x="984" y="323"/>
                  </a:lnTo>
                  <a:lnTo>
                    <a:pt x="979" y="337"/>
                  </a:lnTo>
                  <a:lnTo>
                    <a:pt x="974" y="357"/>
                  </a:lnTo>
                  <a:lnTo>
                    <a:pt x="968" y="373"/>
                  </a:lnTo>
                  <a:lnTo>
                    <a:pt x="967" y="389"/>
                  </a:lnTo>
                  <a:lnTo>
                    <a:pt x="970" y="407"/>
                  </a:lnTo>
                  <a:lnTo>
                    <a:pt x="976" y="422"/>
                  </a:lnTo>
                  <a:lnTo>
                    <a:pt x="987" y="435"/>
                  </a:lnTo>
                  <a:lnTo>
                    <a:pt x="998" y="443"/>
                  </a:lnTo>
                  <a:lnTo>
                    <a:pt x="1014" y="444"/>
                  </a:lnTo>
                  <a:lnTo>
                    <a:pt x="1033" y="443"/>
                  </a:lnTo>
                  <a:lnTo>
                    <a:pt x="1046" y="437"/>
                  </a:lnTo>
                  <a:lnTo>
                    <a:pt x="1061" y="431"/>
                  </a:lnTo>
                  <a:lnTo>
                    <a:pt x="1073" y="421"/>
                  </a:lnTo>
                  <a:lnTo>
                    <a:pt x="1083" y="408"/>
                  </a:lnTo>
                  <a:lnTo>
                    <a:pt x="1088" y="393"/>
                  </a:lnTo>
                  <a:lnTo>
                    <a:pt x="1090" y="376"/>
                  </a:lnTo>
                  <a:lnTo>
                    <a:pt x="1098" y="361"/>
                  </a:lnTo>
                  <a:lnTo>
                    <a:pt x="1108" y="348"/>
                  </a:lnTo>
                  <a:lnTo>
                    <a:pt x="1122" y="338"/>
                  </a:lnTo>
                  <a:lnTo>
                    <a:pt x="1136" y="333"/>
                  </a:lnTo>
                  <a:lnTo>
                    <a:pt x="1152" y="330"/>
                  </a:lnTo>
                  <a:lnTo>
                    <a:pt x="1164" y="329"/>
                  </a:lnTo>
                  <a:lnTo>
                    <a:pt x="1179" y="332"/>
                  </a:lnTo>
                  <a:lnTo>
                    <a:pt x="1194" y="336"/>
                  </a:lnTo>
                  <a:lnTo>
                    <a:pt x="1208" y="341"/>
                  </a:lnTo>
                  <a:lnTo>
                    <a:pt x="1218" y="352"/>
                  </a:lnTo>
                  <a:lnTo>
                    <a:pt x="1227" y="363"/>
                  </a:lnTo>
                  <a:lnTo>
                    <a:pt x="1236" y="373"/>
                  </a:lnTo>
                  <a:lnTo>
                    <a:pt x="1240" y="387"/>
                  </a:lnTo>
                  <a:lnTo>
                    <a:pt x="1241" y="400"/>
                  </a:lnTo>
                  <a:lnTo>
                    <a:pt x="1239" y="415"/>
                  </a:lnTo>
                  <a:lnTo>
                    <a:pt x="1235" y="427"/>
                  </a:lnTo>
                  <a:lnTo>
                    <a:pt x="1231" y="436"/>
                  </a:lnTo>
                  <a:lnTo>
                    <a:pt x="1226" y="449"/>
                  </a:lnTo>
                  <a:lnTo>
                    <a:pt x="1214" y="466"/>
                  </a:lnTo>
                  <a:lnTo>
                    <a:pt x="1203" y="479"/>
                  </a:lnTo>
                  <a:lnTo>
                    <a:pt x="1190" y="492"/>
                  </a:lnTo>
                  <a:lnTo>
                    <a:pt x="1176" y="504"/>
                  </a:lnTo>
                  <a:lnTo>
                    <a:pt x="1160" y="515"/>
                  </a:lnTo>
                  <a:lnTo>
                    <a:pt x="1147" y="520"/>
                  </a:lnTo>
                  <a:lnTo>
                    <a:pt x="1133" y="524"/>
                  </a:lnTo>
                  <a:lnTo>
                    <a:pt x="1114" y="527"/>
                  </a:lnTo>
                  <a:lnTo>
                    <a:pt x="1101" y="530"/>
                  </a:lnTo>
                  <a:lnTo>
                    <a:pt x="1085" y="536"/>
                  </a:lnTo>
                  <a:lnTo>
                    <a:pt x="1071" y="542"/>
                  </a:lnTo>
                  <a:lnTo>
                    <a:pt x="1058" y="550"/>
                  </a:lnTo>
                  <a:lnTo>
                    <a:pt x="1048" y="560"/>
                  </a:lnTo>
                  <a:lnTo>
                    <a:pt x="1037" y="569"/>
                  </a:lnTo>
                  <a:lnTo>
                    <a:pt x="1027" y="579"/>
                  </a:lnTo>
                  <a:lnTo>
                    <a:pt x="1017" y="594"/>
                  </a:lnTo>
                  <a:lnTo>
                    <a:pt x="1010" y="609"/>
                  </a:lnTo>
                  <a:lnTo>
                    <a:pt x="1004" y="625"/>
                  </a:lnTo>
                  <a:lnTo>
                    <a:pt x="1001" y="643"/>
                  </a:lnTo>
                  <a:lnTo>
                    <a:pt x="1001" y="658"/>
                  </a:lnTo>
                  <a:lnTo>
                    <a:pt x="1004" y="676"/>
                  </a:lnTo>
                  <a:lnTo>
                    <a:pt x="1007" y="691"/>
                  </a:lnTo>
                  <a:lnTo>
                    <a:pt x="1010" y="707"/>
                  </a:lnTo>
                  <a:lnTo>
                    <a:pt x="1002" y="704"/>
                  </a:lnTo>
                  <a:lnTo>
                    <a:pt x="990" y="698"/>
                  </a:lnTo>
                  <a:lnTo>
                    <a:pt x="978" y="694"/>
                  </a:lnTo>
                  <a:lnTo>
                    <a:pt x="965" y="692"/>
                  </a:lnTo>
                  <a:lnTo>
                    <a:pt x="951" y="690"/>
                  </a:lnTo>
                  <a:lnTo>
                    <a:pt x="934" y="691"/>
                  </a:lnTo>
                  <a:lnTo>
                    <a:pt x="916" y="694"/>
                  </a:lnTo>
                  <a:lnTo>
                    <a:pt x="899" y="697"/>
                  </a:lnTo>
                  <a:lnTo>
                    <a:pt x="877" y="703"/>
                  </a:lnTo>
                  <a:lnTo>
                    <a:pt x="856" y="709"/>
                  </a:lnTo>
                  <a:lnTo>
                    <a:pt x="835" y="716"/>
                  </a:lnTo>
                  <a:lnTo>
                    <a:pt x="814" y="724"/>
                  </a:lnTo>
                  <a:lnTo>
                    <a:pt x="797" y="731"/>
                  </a:lnTo>
                  <a:lnTo>
                    <a:pt x="778" y="740"/>
                  </a:lnTo>
                  <a:lnTo>
                    <a:pt x="757" y="748"/>
                  </a:lnTo>
                  <a:lnTo>
                    <a:pt x="738" y="754"/>
                  </a:lnTo>
                  <a:lnTo>
                    <a:pt x="712" y="763"/>
                  </a:lnTo>
                  <a:lnTo>
                    <a:pt x="687" y="772"/>
                  </a:lnTo>
                  <a:lnTo>
                    <a:pt x="669" y="777"/>
                  </a:lnTo>
                  <a:lnTo>
                    <a:pt x="645" y="780"/>
                  </a:lnTo>
                  <a:lnTo>
                    <a:pt x="624" y="783"/>
                  </a:lnTo>
                  <a:lnTo>
                    <a:pt x="599" y="780"/>
                  </a:lnTo>
                  <a:lnTo>
                    <a:pt x="580" y="777"/>
                  </a:lnTo>
                  <a:lnTo>
                    <a:pt x="563" y="772"/>
                  </a:lnTo>
                  <a:lnTo>
                    <a:pt x="551" y="764"/>
                  </a:lnTo>
                  <a:lnTo>
                    <a:pt x="542" y="753"/>
                  </a:lnTo>
                  <a:lnTo>
                    <a:pt x="537" y="738"/>
                  </a:lnTo>
                  <a:lnTo>
                    <a:pt x="537" y="725"/>
                  </a:lnTo>
                  <a:lnTo>
                    <a:pt x="541" y="713"/>
                  </a:lnTo>
                  <a:lnTo>
                    <a:pt x="547" y="701"/>
                  </a:lnTo>
                  <a:lnTo>
                    <a:pt x="557" y="689"/>
                  </a:lnTo>
                  <a:lnTo>
                    <a:pt x="570" y="677"/>
                  </a:lnTo>
                  <a:lnTo>
                    <a:pt x="587" y="665"/>
                  </a:lnTo>
                  <a:lnTo>
                    <a:pt x="604" y="657"/>
                  </a:lnTo>
                  <a:lnTo>
                    <a:pt x="625" y="650"/>
                  </a:lnTo>
                  <a:lnTo>
                    <a:pt x="641" y="646"/>
                  </a:lnTo>
                  <a:lnTo>
                    <a:pt x="658" y="641"/>
                  </a:lnTo>
                  <a:lnTo>
                    <a:pt x="676" y="634"/>
                  </a:lnTo>
                  <a:lnTo>
                    <a:pt x="694" y="625"/>
                  </a:lnTo>
                  <a:lnTo>
                    <a:pt x="708" y="618"/>
                  </a:lnTo>
                  <a:lnTo>
                    <a:pt x="718" y="609"/>
                  </a:lnTo>
                  <a:lnTo>
                    <a:pt x="721" y="599"/>
                  </a:lnTo>
                  <a:lnTo>
                    <a:pt x="719" y="588"/>
                  </a:lnTo>
                  <a:lnTo>
                    <a:pt x="711" y="577"/>
                  </a:lnTo>
                  <a:lnTo>
                    <a:pt x="699" y="569"/>
                  </a:lnTo>
                  <a:lnTo>
                    <a:pt x="689" y="563"/>
                  </a:lnTo>
                  <a:lnTo>
                    <a:pt x="679" y="560"/>
                  </a:lnTo>
                  <a:lnTo>
                    <a:pt x="661" y="558"/>
                  </a:lnTo>
                  <a:lnTo>
                    <a:pt x="640" y="558"/>
                  </a:lnTo>
                  <a:lnTo>
                    <a:pt x="620" y="559"/>
                  </a:lnTo>
                  <a:lnTo>
                    <a:pt x="600" y="561"/>
                  </a:lnTo>
                  <a:lnTo>
                    <a:pt x="581" y="564"/>
                  </a:lnTo>
                  <a:lnTo>
                    <a:pt x="565" y="569"/>
                  </a:lnTo>
                  <a:lnTo>
                    <a:pt x="547" y="574"/>
                  </a:lnTo>
                  <a:lnTo>
                    <a:pt x="527" y="582"/>
                  </a:lnTo>
                  <a:lnTo>
                    <a:pt x="508" y="590"/>
                  </a:lnTo>
                  <a:lnTo>
                    <a:pt x="492" y="598"/>
                  </a:lnTo>
                  <a:lnTo>
                    <a:pt x="470" y="610"/>
                  </a:lnTo>
                  <a:lnTo>
                    <a:pt x="449" y="623"/>
                  </a:lnTo>
                  <a:lnTo>
                    <a:pt x="429" y="634"/>
                  </a:lnTo>
                  <a:lnTo>
                    <a:pt x="411" y="646"/>
                  </a:lnTo>
                  <a:lnTo>
                    <a:pt x="389" y="658"/>
                  </a:lnTo>
                  <a:lnTo>
                    <a:pt x="368" y="668"/>
                  </a:lnTo>
                  <a:lnTo>
                    <a:pt x="345" y="677"/>
                  </a:lnTo>
                  <a:lnTo>
                    <a:pt x="321" y="684"/>
                  </a:lnTo>
                  <a:lnTo>
                    <a:pt x="297" y="690"/>
                  </a:lnTo>
                  <a:lnTo>
                    <a:pt x="269" y="694"/>
                  </a:lnTo>
                  <a:lnTo>
                    <a:pt x="246" y="697"/>
                  </a:lnTo>
                  <a:lnTo>
                    <a:pt x="213" y="701"/>
                  </a:lnTo>
                  <a:lnTo>
                    <a:pt x="189" y="703"/>
                  </a:lnTo>
                  <a:lnTo>
                    <a:pt x="165" y="702"/>
                  </a:lnTo>
                  <a:lnTo>
                    <a:pt x="150" y="702"/>
                  </a:lnTo>
                  <a:lnTo>
                    <a:pt x="155" y="690"/>
                  </a:lnTo>
                  <a:lnTo>
                    <a:pt x="165" y="676"/>
                  </a:lnTo>
                  <a:lnTo>
                    <a:pt x="178" y="662"/>
                  </a:lnTo>
                  <a:lnTo>
                    <a:pt x="191" y="648"/>
                  </a:lnTo>
                  <a:lnTo>
                    <a:pt x="208" y="631"/>
                  </a:lnTo>
                  <a:lnTo>
                    <a:pt x="221" y="619"/>
                  </a:lnTo>
                  <a:lnTo>
                    <a:pt x="232" y="606"/>
                  </a:lnTo>
                  <a:lnTo>
                    <a:pt x="242" y="589"/>
                  </a:lnTo>
                  <a:lnTo>
                    <a:pt x="248" y="573"/>
                  </a:lnTo>
                  <a:lnTo>
                    <a:pt x="253" y="555"/>
                  </a:lnTo>
                  <a:lnTo>
                    <a:pt x="256" y="539"/>
                  </a:lnTo>
                  <a:lnTo>
                    <a:pt x="254" y="520"/>
                  </a:lnTo>
                  <a:lnTo>
                    <a:pt x="249" y="508"/>
                  </a:lnTo>
                  <a:lnTo>
                    <a:pt x="241" y="498"/>
                  </a:lnTo>
                  <a:lnTo>
                    <a:pt x="233" y="491"/>
                  </a:lnTo>
                  <a:lnTo>
                    <a:pt x="223" y="486"/>
                  </a:lnTo>
                  <a:lnTo>
                    <a:pt x="212" y="483"/>
                  </a:lnTo>
                  <a:lnTo>
                    <a:pt x="200" y="482"/>
                  </a:lnTo>
                  <a:lnTo>
                    <a:pt x="188" y="486"/>
                  </a:lnTo>
                  <a:lnTo>
                    <a:pt x="176" y="493"/>
                  </a:lnTo>
                  <a:lnTo>
                    <a:pt x="166" y="503"/>
                  </a:lnTo>
                  <a:lnTo>
                    <a:pt x="156" y="515"/>
                  </a:lnTo>
                  <a:lnTo>
                    <a:pt x="148" y="528"/>
                  </a:lnTo>
                  <a:lnTo>
                    <a:pt x="139" y="539"/>
                  </a:lnTo>
                  <a:lnTo>
                    <a:pt x="129" y="550"/>
                  </a:lnTo>
                  <a:lnTo>
                    <a:pt x="118" y="561"/>
                  </a:lnTo>
                  <a:lnTo>
                    <a:pt x="104" y="569"/>
                  </a:lnTo>
                  <a:lnTo>
                    <a:pt x="90" y="572"/>
                  </a:lnTo>
                  <a:lnTo>
                    <a:pt x="74" y="574"/>
                  </a:lnTo>
                  <a:lnTo>
                    <a:pt x="59" y="572"/>
                  </a:lnTo>
                  <a:lnTo>
                    <a:pt x="44" y="567"/>
                  </a:lnTo>
                  <a:lnTo>
                    <a:pt x="30" y="559"/>
                  </a:lnTo>
                  <a:lnTo>
                    <a:pt x="19" y="550"/>
                  </a:lnTo>
                  <a:lnTo>
                    <a:pt x="10" y="537"/>
                  </a:lnTo>
                  <a:lnTo>
                    <a:pt x="5" y="522"/>
                  </a:lnTo>
                  <a:lnTo>
                    <a:pt x="1" y="507"/>
                  </a:lnTo>
                  <a:lnTo>
                    <a:pt x="0" y="492"/>
                  </a:lnTo>
                  <a:lnTo>
                    <a:pt x="2" y="479"/>
                  </a:lnTo>
                  <a:lnTo>
                    <a:pt x="8" y="467"/>
                  </a:lnTo>
                  <a:lnTo>
                    <a:pt x="18" y="453"/>
                  </a:lnTo>
                  <a:lnTo>
                    <a:pt x="31" y="441"/>
                  </a:lnTo>
                  <a:lnTo>
                    <a:pt x="46" y="431"/>
                  </a:lnTo>
                  <a:lnTo>
                    <a:pt x="59" y="424"/>
                  </a:lnTo>
                  <a:lnTo>
                    <a:pt x="77" y="416"/>
                  </a:lnTo>
                  <a:lnTo>
                    <a:pt x="92" y="407"/>
                  </a:lnTo>
                  <a:lnTo>
                    <a:pt x="107" y="396"/>
                  </a:lnTo>
                  <a:lnTo>
                    <a:pt x="121" y="383"/>
                  </a:lnTo>
                  <a:lnTo>
                    <a:pt x="132" y="369"/>
                  </a:lnTo>
                  <a:lnTo>
                    <a:pt x="138" y="350"/>
                  </a:lnTo>
                  <a:lnTo>
                    <a:pt x="140" y="333"/>
                  </a:lnTo>
                  <a:lnTo>
                    <a:pt x="139" y="316"/>
                  </a:lnTo>
                  <a:lnTo>
                    <a:pt x="136" y="298"/>
                  </a:lnTo>
                  <a:lnTo>
                    <a:pt x="129" y="279"/>
                  </a:lnTo>
                  <a:lnTo>
                    <a:pt x="119" y="257"/>
                  </a:lnTo>
                  <a:lnTo>
                    <a:pt x="111" y="238"/>
                  </a:lnTo>
                  <a:lnTo>
                    <a:pt x="101" y="217"/>
                  </a:lnTo>
                  <a:lnTo>
                    <a:pt x="96" y="194"/>
                  </a:lnTo>
                  <a:lnTo>
                    <a:pt x="96" y="178"/>
                  </a:lnTo>
                  <a:lnTo>
                    <a:pt x="98" y="159"/>
                  </a:lnTo>
                  <a:lnTo>
                    <a:pt x="100" y="146"/>
                  </a:lnTo>
                  <a:lnTo>
                    <a:pt x="113" y="148"/>
                  </a:lnTo>
                  <a:lnTo>
                    <a:pt x="131" y="150"/>
                  </a:lnTo>
                  <a:lnTo>
                    <a:pt x="151" y="152"/>
                  </a:lnTo>
                  <a:lnTo>
                    <a:pt x="173" y="156"/>
                  </a:lnTo>
                  <a:lnTo>
                    <a:pt x="195" y="158"/>
                  </a:lnTo>
                  <a:lnTo>
                    <a:pt x="219" y="161"/>
                  </a:lnTo>
                  <a:lnTo>
                    <a:pt x="244" y="163"/>
                  </a:lnTo>
                  <a:lnTo>
                    <a:pt x="271" y="164"/>
                  </a:lnTo>
                  <a:lnTo>
                    <a:pt x="325" y="164"/>
                  </a:lnTo>
                  <a:lnTo>
                    <a:pt x="343" y="163"/>
                  </a:lnTo>
                  <a:lnTo>
                    <a:pt x="362" y="162"/>
                  </a:lnTo>
                  <a:lnTo>
                    <a:pt x="383" y="159"/>
                  </a:lnTo>
                  <a:lnTo>
                    <a:pt x="400" y="154"/>
                  </a:lnTo>
                  <a:lnTo>
                    <a:pt x="413" y="147"/>
                  </a:lnTo>
                  <a:lnTo>
                    <a:pt x="424" y="139"/>
                  </a:lnTo>
                  <a:lnTo>
                    <a:pt x="432" y="132"/>
                  </a:lnTo>
                  <a:lnTo>
                    <a:pt x="435" y="123"/>
                  </a:lnTo>
                  <a:lnTo>
                    <a:pt x="435" y="110"/>
                  </a:lnTo>
                  <a:lnTo>
                    <a:pt x="432" y="95"/>
                  </a:lnTo>
                  <a:lnTo>
                    <a:pt x="426" y="79"/>
                  </a:lnTo>
                  <a:lnTo>
                    <a:pt x="421" y="65"/>
                  </a:lnTo>
                  <a:lnTo>
                    <a:pt x="421" y="52"/>
                  </a:lnTo>
                  <a:lnTo>
                    <a:pt x="427" y="40"/>
                  </a:lnTo>
                  <a:lnTo>
                    <a:pt x="437" y="29"/>
                  </a:lnTo>
                  <a:lnTo>
                    <a:pt x="451" y="20"/>
                  </a:lnTo>
                  <a:lnTo>
                    <a:pt x="468" y="14"/>
                  </a:lnTo>
                  <a:lnTo>
                    <a:pt x="486" y="8"/>
                  </a:lnTo>
                  <a:lnTo>
                    <a:pt x="505" y="5"/>
                  </a:lnTo>
                  <a:lnTo>
                    <a:pt x="528" y="2"/>
                  </a:lnTo>
                  <a:lnTo>
                    <a:pt x="546" y="0"/>
                  </a:lnTo>
                  <a:lnTo>
                    <a:pt x="567" y="0"/>
                  </a:lnTo>
                  <a:lnTo>
                    <a:pt x="585" y="1"/>
                  </a:lnTo>
                  <a:lnTo>
                    <a:pt x="603" y="5"/>
                  </a:lnTo>
                  <a:lnTo>
                    <a:pt x="621" y="10"/>
                  </a:lnTo>
                  <a:lnTo>
                    <a:pt x="637" y="18"/>
                  </a:lnTo>
                  <a:lnTo>
                    <a:pt x="650" y="27"/>
                  </a:lnTo>
                  <a:lnTo>
                    <a:pt x="662" y="38"/>
                  </a:lnTo>
                  <a:lnTo>
                    <a:pt x="668" y="49"/>
                  </a:lnTo>
                  <a:lnTo>
                    <a:pt x="670" y="60"/>
                  </a:lnTo>
                  <a:lnTo>
                    <a:pt x="667" y="73"/>
                  </a:lnTo>
                  <a:lnTo>
                    <a:pt x="661" y="84"/>
                  </a:lnTo>
                  <a:lnTo>
                    <a:pt x="651" y="101"/>
                  </a:lnTo>
                  <a:lnTo>
                    <a:pt x="645" y="115"/>
                  </a:lnTo>
                  <a:lnTo>
                    <a:pt x="639" y="131"/>
                  </a:lnTo>
                  <a:lnTo>
                    <a:pt x="639" y="144"/>
                  </a:lnTo>
                  <a:lnTo>
                    <a:pt x="645" y="157"/>
                  </a:lnTo>
                  <a:lnTo>
                    <a:pt x="656" y="167"/>
                  </a:lnTo>
                  <a:lnTo>
                    <a:pt x="665" y="172"/>
                  </a:lnTo>
                  <a:lnTo>
                    <a:pt x="681" y="178"/>
                  </a:lnTo>
                  <a:lnTo>
                    <a:pt x="699" y="182"/>
                  </a:lnTo>
                  <a:lnTo>
                    <a:pt x="717" y="184"/>
                  </a:lnTo>
                  <a:lnTo>
                    <a:pt x="740" y="186"/>
                  </a:lnTo>
                  <a:lnTo>
                    <a:pt x="765" y="186"/>
                  </a:lnTo>
                  <a:lnTo>
                    <a:pt x="786" y="183"/>
                  </a:lnTo>
                  <a:lnTo>
                    <a:pt x="816" y="181"/>
                  </a:lnTo>
                  <a:lnTo>
                    <a:pt x="847" y="176"/>
                  </a:lnTo>
                  <a:lnTo>
                    <a:pt x="873" y="172"/>
                  </a:lnTo>
                  <a:lnTo>
                    <a:pt x="899" y="168"/>
                  </a:lnTo>
                  <a:lnTo>
                    <a:pt x="930" y="161"/>
                  </a:lnTo>
                  <a:lnTo>
                    <a:pt x="966" y="154"/>
                  </a:lnTo>
                  <a:lnTo>
                    <a:pt x="1017" y="144"/>
                  </a:lnTo>
                  <a:lnTo>
                    <a:pt x="1020" y="155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8" name="Freeform 24"/>
            <p:cNvSpPr>
              <a:spLocks/>
            </p:cNvSpPr>
            <p:nvPr/>
          </p:nvSpPr>
          <p:spPr bwMode="auto">
            <a:xfrm>
              <a:off x="1212" y="1500"/>
              <a:ext cx="914" cy="695"/>
            </a:xfrm>
            <a:custGeom>
              <a:avLst/>
              <a:gdLst/>
              <a:ahLst/>
              <a:cxnLst>
                <a:cxn ang="0">
                  <a:pos x="873" y="0"/>
                </a:cxn>
                <a:cxn ang="0">
                  <a:pos x="863" y="36"/>
                </a:cxn>
                <a:cxn ang="0">
                  <a:pos x="882" y="73"/>
                </a:cxn>
                <a:cxn ang="0">
                  <a:pos x="902" y="105"/>
                </a:cxn>
                <a:cxn ang="0">
                  <a:pos x="914" y="142"/>
                </a:cxn>
                <a:cxn ang="0">
                  <a:pos x="910" y="173"/>
                </a:cxn>
                <a:cxn ang="0">
                  <a:pos x="896" y="202"/>
                </a:cxn>
                <a:cxn ang="0">
                  <a:pos x="862" y="218"/>
                </a:cxn>
                <a:cxn ang="0">
                  <a:pos x="821" y="206"/>
                </a:cxn>
                <a:cxn ang="0">
                  <a:pos x="781" y="183"/>
                </a:cxn>
                <a:cxn ang="0">
                  <a:pos x="750" y="165"/>
                </a:cxn>
                <a:cxn ang="0">
                  <a:pos x="713" y="163"/>
                </a:cxn>
                <a:cxn ang="0">
                  <a:pos x="679" y="181"/>
                </a:cxn>
                <a:cxn ang="0">
                  <a:pos x="650" y="221"/>
                </a:cxn>
                <a:cxn ang="0">
                  <a:pos x="644" y="265"/>
                </a:cxn>
                <a:cxn ang="0">
                  <a:pos x="655" y="309"/>
                </a:cxn>
                <a:cxn ang="0">
                  <a:pos x="682" y="344"/>
                </a:cxn>
                <a:cxn ang="0">
                  <a:pos x="729" y="369"/>
                </a:cxn>
                <a:cxn ang="0">
                  <a:pos x="797" y="375"/>
                </a:cxn>
                <a:cxn ang="0">
                  <a:pos x="851" y="376"/>
                </a:cxn>
                <a:cxn ang="0">
                  <a:pos x="881" y="408"/>
                </a:cxn>
                <a:cxn ang="0">
                  <a:pos x="876" y="449"/>
                </a:cxn>
                <a:cxn ang="0">
                  <a:pos x="854" y="497"/>
                </a:cxn>
                <a:cxn ang="0">
                  <a:pos x="768" y="531"/>
                </a:cxn>
                <a:cxn ang="0">
                  <a:pos x="689" y="524"/>
                </a:cxn>
                <a:cxn ang="0">
                  <a:pos x="594" y="515"/>
                </a:cxn>
                <a:cxn ang="0">
                  <a:pos x="541" y="524"/>
                </a:cxn>
                <a:cxn ang="0">
                  <a:pos x="520" y="549"/>
                </a:cxn>
                <a:cxn ang="0">
                  <a:pos x="535" y="583"/>
                </a:cxn>
                <a:cxn ang="0">
                  <a:pos x="544" y="621"/>
                </a:cxn>
                <a:cxn ang="0">
                  <a:pos x="525" y="657"/>
                </a:cxn>
                <a:cxn ang="0">
                  <a:pos x="483" y="683"/>
                </a:cxn>
                <a:cxn ang="0">
                  <a:pos x="435" y="692"/>
                </a:cxn>
                <a:cxn ang="0">
                  <a:pos x="391" y="692"/>
                </a:cxn>
                <a:cxn ang="0">
                  <a:pos x="356" y="684"/>
                </a:cxn>
                <a:cxn ang="0">
                  <a:pos x="329" y="661"/>
                </a:cxn>
                <a:cxn ang="0">
                  <a:pos x="304" y="629"/>
                </a:cxn>
                <a:cxn ang="0">
                  <a:pos x="276" y="592"/>
                </a:cxn>
                <a:cxn ang="0">
                  <a:pos x="238" y="563"/>
                </a:cxn>
                <a:cxn ang="0">
                  <a:pos x="189" y="550"/>
                </a:cxn>
                <a:cxn ang="0">
                  <a:pos x="131" y="548"/>
                </a:cxn>
                <a:cxn ang="0">
                  <a:pos x="72" y="556"/>
                </a:cxn>
                <a:cxn ang="0">
                  <a:pos x="0" y="570"/>
                </a:cxn>
              </a:cxnLst>
              <a:rect l="0" t="0" r="r" b="b"/>
              <a:pathLst>
                <a:path w="914" h="695">
                  <a:moveTo>
                    <a:pt x="0" y="570"/>
                  </a:moveTo>
                  <a:lnTo>
                    <a:pt x="121" y="0"/>
                  </a:lnTo>
                  <a:lnTo>
                    <a:pt x="873" y="0"/>
                  </a:lnTo>
                  <a:lnTo>
                    <a:pt x="867" y="9"/>
                  </a:lnTo>
                  <a:lnTo>
                    <a:pt x="863" y="22"/>
                  </a:lnTo>
                  <a:lnTo>
                    <a:pt x="863" y="36"/>
                  </a:lnTo>
                  <a:lnTo>
                    <a:pt x="867" y="48"/>
                  </a:lnTo>
                  <a:lnTo>
                    <a:pt x="874" y="61"/>
                  </a:lnTo>
                  <a:lnTo>
                    <a:pt x="882" y="73"/>
                  </a:lnTo>
                  <a:lnTo>
                    <a:pt x="888" y="83"/>
                  </a:lnTo>
                  <a:lnTo>
                    <a:pt x="896" y="94"/>
                  </a:lnTo>
                  <a:lnTo>
                    <a:pt x="902" y="105"/>
                  </a:lnTo>
                  <a:lnTo>
                    <a:pt x="908" y="118"/>
                  </a:lnTo>
                  <a:lnTo>
                    <a:pt x="911" y="130"/>
                  </a:lnTo>
                  <a:lnTo>
                    <a:pt x="914" y="142"/>
                  </a:lnTo>
                  <a:lnTo>
                    <a:pt x="914" y="153"/>
                  </a:lnTo>
                  <a:lnTo>
                    <a:pt x="913" y="165"/>
                  </a:lnTo>
                  <a:lnTo>
                    <a:pt x="910" y="173"/>
                  </a:lnTo>
                  <a:lnTo>
                    <a:pt x="907" y="185"/>
                  </a:lnTo>
                  <a:lnTo>
                    <a:pt x="903" y="194"/>
                  </a:lnTo>
                  <a:lnTo>
                    <a:pt x="896" y="202"/>
                  </a:lnTo>
                  <a:lnTo>
                    <a:pt x="888" y="210"/>
                  </a:lnTo>
                  <a:lnTo>
                    <a:pt x="879" y="215"/>
                  </a:lnTo>
                  <a:lnTo>
                    <a:pt x="862" y="218"/>
                  </a:lnTo>
                  <a:lnTo>
                    <a:pt x="849" y="217"/>
                  </a:lnTo>
                  <a:lnTo>
                    <a:pt x="836" y="213"/>
                  </a:lnTo>
                  <a:lnTo>
                    <a:pt x="821" y="206"/>
                  </a:lnTo>
                  <a:lnTo>
                    <a:pt x="804" y="199"/>
                  </a:lnTo>
                  <a:lnTo>
                    <a:pt x="793" y="191"/>
                  </a:lnTo>
                  <a:lnTo>
                    <a:pt x="781" y="183"/>
                  </a:lnTo>
                  <a:lnTo>
                    <a:pt x="770" y="177"/>
                  </a:lnTo>
                  <a:lnTo>
                    <a:pt x="761" y="170"/>
                  </a:lnTo>
                  <a:lnTo>
                    <a:pt x="750" y="165"/>
                  </a:lnTo>
                  <a:lnTo>
                    <a:pt x="738" y="162"/>
                  </a:lnTo>
                  <a:lnTo>
                    <a:pt x="725" y="161"/>
                  </a:lnTo>
                  <a:lnTo>
                    <a:pt x="713" y="163"/>
                  </a:lnTo>
                  <a:lnTo>
                    <a:pt x="699" y="167"/>
                  </a:lnTo>
                  <a:lnTo>
                    <a:pt x="690" y="174"/>
                  </a:lnTo>
                  <a:lnTo>
                    <a:pt x="679" y="181"/>
                  </a:lnTo>
                  <a:lnTo>
                    <a:pt x="668" y="192"/>
                  </a:lnTo>
                  <a:lnTo>
                    <a:pt x="659" y="204"/>
                  </a:lnTo>
                  <a:lnTo>
                    <a:pt x="650" y="221"/>
                  </a:lnTo>
                  <a:lnTo>
                    <a:pt x="646" y="235"/>
                  </a:lnTo>
                  <a:lnTo>
                    <a:pt x="643" y="249"/>
                  </a:lnTo>
                  <a:lnTo>
                    <a:pt x="644" y="265"/>
                  </a:lnTo>
                  <a:lnTo>
                    <a:pt x="645" y="280"/>
                  </a:lnTo>
                  <a:lnTo>
                    <a:pt x="649" y="296"/>
                  </a:lnTo>
                  <a:lnTo>
                    <a:pt x="655" y="309"/>
                  </a:lnTo>
                  <a:lnTo>
                    <a:pt x="662" y="323"/>
                  </a:lnTo>
                  <a:lnTo>
                    <a:pt x="671" y="334"/>
                  </a:lnTo>
                  <a:lnTo>
                    <a:pt x="682" y="344"/>
                  </a:lnTo>
                  <a:lnTo>
                    <a:pt x="694" y="354"/>
                  </a:lnTo>
                  <a:lnTo>
                    <a:pt x="712" y="363"/>
                  </a:lnTo>
                  <a:lnTo>
                    <a:pt x="729" y="369"/>
                  </a:lnTo>
                  <a:lnTo>
                    <a:pt x="749" y="373"/>
                  </a:lnTo>
                  <a:lnTo>
                    <a:pt x="770" y="376"/>
                  </a:lnTo>
                  <a:lnTo>
                    <a:pt x="797" y="375"/>
                  </a:lnTo>
                  <a:lnTo>
                    <a:pt x="815" y="373"/>
                  </a:lnTo>
                  <a:lnTo>
                    <a:pt x="834" y="372"/>
                  </a:lnTo>
                  <a:lnTo>
                    <a:pt x="851" y="376"/>
                  </a:lnTo>
                  <a:lnTo>
                    <a:pt x="863" y="382"/>
                  </a:lnTo>
                  <a:lnTo>
                    <a:pt x="874" y="394"/>
                  </a:lnTo>
                  <a:lnTo>
                    <a:pt x="881" y="408"/>
                  </a:lnTo>
                  <a:lnTo>
                    <a:pt x="882" y="423"/>
                  </a:lnTo>
                  <a:lnTo>
                    <a:pt x="881" y="435"/>
                  </a:lnTo>
                  <a:lnTo>
                    <a:pt x="876" y="449"/>
                  </a:lnTo>
                  <a:lnTo>
                    <a:pt x="869" y="466"/>
                  </a:lnTo>
                  <a:lnTo>
                    <a:pt x="862" y="480"/>
                  </a:lnTo>
                  <a:lnTo>
                    <a:pt x="854" y="497"/>
                  </a:lnTo>
                  <a:lnTo>
                    <a:pt x="845" y="513"/>
                  </a:lnTo>
                  <a:lnTo>
                    <a:pt x="835" y="531"/>
                  </a:lnTo>
                  <a:lnTo>
                    <a:pt x="768" y="531"/>
                  </a:lnTo>
                  <a:lnTo>
                    <a:pt x="743" y="529"/>
                  </a:lnTo>
                  <a:lnTo>
                    <a:pt x="718" y="526"/>
                  </a:lnTo>
                  <a:lnTo>
                    <a:pt x="689" y="524"/>
                  </a:lnTo>
                  <a:lnTo>
                    <a:pt x="658" y="521"/>
                  </a:lnTo>
                  <a:lnTo>
                    <a:pt x="622" y="518"/>
                  </a:lnTo>
                  <a:lnTo>
                    <a:pt x="594" y="515"/>
                  </a:lnTo>
                  <a:lnTo>
                    <a:pt x="573" y="517"/>
                  </a:lnTo>
                  <a:lnTo>
                    <a:pt x="553" y="520"/>
                  </a:lnTo>
                  <a:lnTo>
                    <a:pt x="541" y="524"/>
                  </a:lnTo>
                  <a:lnTo>
                    <a:pt x="531" y="531"/>
                  </a:lnTo>
                  <a:lnTo>
                    <a:pt x="524" y="539"/>
                  </a:lnTo>
                  <a:lnTo>
                    <a:pt x="520" y="549"/>
                  </a:lnTo>
                  <a:lnTo>
                    <a:pt x="523" y="559"/>
                  </a:lnTo>
                  <a:lnTo>
                    <a:pt x="527" y="570"/>
                  </a:lnTo>
                  <a:lnTo>
                    <a:pt x="535" y="583"/>
                  </a:lnTo>
                  <a:lnTo>
                    <a:pt x="541" y="595"/>
                  </a:lnTo>
                  <a:lnTo>
                    <a:pt x="544" y="608"/>
                  </a:lnTo>
                  <a:lnTo>
                    <a:pt x="544" y="621"/>
                  </a:lnTo>
                  <a:lnTo>
                    <a:pt x="541" y="634"/>
                  </a:lnTo>
                  <a:lnTo>
                    <a:pt x="533" y="646"/>
                  </a:lnTo>
                  <a:lnTo>
                    <a:pt x="525" y="657"/>
                  </a:lnTo>
                  <a:lnTo>
                    <a:pt x="513" y="667"/>
                  </a:lnTo>
                  <a:lnTo>
                    <a:pt x="498" y="676"/>
                  </a:lnTo>
                  <a:lnTo>
                    <a:pt x="483" y="683"/>
                  </a:lnTo>
                  <a:lnTo>
                    <a:pt x="467" y="687"/>
                  </a:lnTo>
                  <a:lnTo>
                    <a:pt x="452" y="690"/>
                  </a:lnTo>
                  <a:lnTo>
                    <a:pt x="435" y="692"/>
                  </a:lnTo>
                  <a:lnTo>
                    <a:pt x="420" y="695"/>
                  </a:lnTo>
                  <a:lnTo>
                    <a:pt x="406" y="695"/>
                  </a:lnTo>
                  <a:lnTo>
                    <a:pt x="391" y="692"/>
                  </a:lnTo>
                  <a:lnTo>
                    <a:pt x="378" y="690"/>
                  </a:lnTo>
                  <a:lnTo>
                    <a:pt x="366" y="687"/>
                  </a:lnTo>
                  <a:lnTo>
                    <a:pt x="356" y="684"/>
                  </a:lnTo>
                  <a:lnTo>
                    <a:pt x="346" y="677"/>
                  </a:lnTo>
                  <a:lnTo>
                    <a:pt x="337" y="670"/>
                  </a:lnTo>
                  <a:lnTo>
                    <a:pt x="329" y="661"/>
                  </a:lnTo>
                  <a:lnTo>
                    <a:pt x="319" y="650"/>
                  </a:lnTo>
                  <a:lnTo>
                    <a:pt x="312" y="639"/>
                  </a:lnTo>
                  <a:lnTo>
                    <a:pt x="304" y="629"/>
                  </a:lnTo>
                  <a:lnTo>
                    <a:pt x="295" y="616"/>
                  </a:lnTo>
                  <a:lnTo>
                    <a:pt x="287" y="604"/>
                  </a:lnTo>
                  <a:lnTo>
                    <a:pt x="276" y="592"/>
                  </a:lnTo>
                  <a:lnTo>
                    <a:pt x="264" y="580"/>
                  </a:lnTo>
                  <a:lnTo>
                    <a:pt x="252" y="571"/>
                  </a:lnTo>
                  <a:lnTo>
                    <a:pt x="238" y="563"/>
                  </a:lnTo>
                  <a:lnTo>
                    <a:pt x="224" y="558"/>
                  </a:lnTo>
                  <a:lnTo>
                    <a:pt x="209" y="554"/>
                  </a:lnTo>
                  <a:lnTo>
                    <a:pt x="189" y="550"/>
                  </a:lnTo>
                  <a:lnTo>
                    <a:pt x="167" y="549"/>
                  </a:lnTo>
                  <a:lnTo>
                    <a:pt x="149" y="548"/>
                  </a:lnTo>
                  <a:lnTo>
                    <a:pt x="131" y="548"/>
                  </a:lnTo>
                  <a:lnTo>
                    <a:pt x="111" y="549"/>
                  </a:lnTo>
                  <a:lnTo>
                    <a:pt x="92" y="553"/>
                  </a:lnTo>
                  <a:lnTo>
                    <a:pt x="72" y="556"/>
                  </a:lnTo>
                  <a:lnTo>
                    <a:pt x="51" y="560"/>
                  </a:lnTo>
                  <a:lnTo>
                    <a:pt x="29" y="565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BA9E8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49" name="Freeform 25"/>
            <p:cNvSpPr>
              <a:spLocks/>
            </p:cNvSpPr>
            <p:nvPr/>
          </p:nvSpPr>
          <p:spPr bwMode="auto">
            <a:xfrm>
              <a:off x="2915" y="1500"/>
              <a:ext cx="903" cy="66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903" y="543"/>
                </a:cxn>
                <a:cxn ang="0">
                  <a:pos x="871" y="525"/>
                </a:cxn>
                <a:cxn ang="0">
                  <a:pos x="837" y="512"/>
                </a:cxn>
                <a:cxn ang="0">
                  <a:pos x="797" y="505"/>
                </a:cxn>
                <a:cxn ang="0">
                  <a:pos x="749" y="500"/>
                </a:cxn>
                <a:cxn ang="0">
                  <a:pos x="700" y="499"/>
                </a:cxn>
                <a:cxn ang="0">
                  <a:pos x="645" y="501"/>
                </a:cxn>
                <a:cxn ang="0">
                  <a:pos x="600" y="506"/>
                </a:cxn>
                <a:cxn ang="0">
                  <a:pos x="565" y="514"/>
                </a:cxn>
                <a:cxn ang="0">
                  <a:pos x="541" y="526"/>
                </a:cxn>
                <a:cxn ang="0">
                  <a:pos x="529" y="543"/>
                </a:cxn>
                <a:cxn ang="0">
                  <a:pos x="535" y="562"/>
                </a:cxn>
                <a:cxn ang="0">
                  <a:pos x="546" y="580"/>
                </a:cxn>
                <a:cxn ang="0">
                  <a:pos x="539" y="604"/>
                </a:cxn>
                <a:cxn ang="0">
                  <a:pos x="517" y="626"/>
                </a:cxn>
                <a:cxn ang="0">
                  <a:pos x="491" y="642"/>
                </a:cxn>
                <a:cxn ang="0">
                  <a:pos x="464" y="654"/>
                </a:cxn>
                <a:cxn ang="0">
                  <a:pos x="433" y="662"/>
                </a:cxn>
                <a:cxn ang="0">
                  <a:pos x="405" y="666"/>
                </a:cxn>
                <a:cxn ang="0">
                  <a:pos x="372" y="664"/>
                </a:cxn>
                <a:cxn ang="0">
                  <a:pos x="345" y="657"/>
                </a:cxn>
                <a:cxn ang="0">
                  <a:pos x="318" y="645"/>
                </a:cxn>
                <a:cxn ang="0">
                  <a:pos x="307" y="630"/>
                </a:cxn>
                <a:cxn ang="0">
                  <a:pos x="307" y="612"/>
                </a:cxn>
                <a:cxn ang="0">
                  <a:pos x="318" y="588"/>
                </a:cxn>
                <a:cxn ang="0">
                  <a:pos x="336" y="566"/>
                </a:cxn>
                <a:cxn ang="0">
                  <a:pos x="346" y="546"/>
                </a:cxn>
                <a:cxn ang="0">
                  <a:pos x="346" y="524"/>
                </a:cxn>
                <a:cxn ang="0">
                  <a:pos x="327" y="508"/>
                </a:cxn>
                <a:cxn ang="0">
                  <a:pos x="301" y="501"/>
                </a:cxn>
                <a:cxn ang="0">
                  <a:pos x="245" y="499"/>
                </a:cxn>
                <a:cxn ang="0">
                  <a:pos x="193" y="505"/>
                </a:cxn>
                <a:cxn ang="0">
                  <a:pos x="130" y="514"/>
                </a:cxn>
                <a:cxn ang="0">
                  <a:pos x="74" y="524"/>
                </a:cxn>
                <a:cxn ang="0">
                  <a:pos x="47" y="533"/>
                </a:cxn>
                <a:cxn ang="0">
                  <a:pos x="34" y="508"/>
                </a:cxn>
                <a:cxn ang="0">
                  <a:pos x="22" y="479"/>
                </a:cxn>
                <a:cxn ang="0">
                  <a:pos x="15" y="442"/>
                </a:cxn>
                <a:cxn ang="0">
                  <a:pos x="19" y="405"/>
                </a:cxn>
                <a:cxn ang="0">
                  <a:pos x="38" y="366"/>
                </a:cxn>
                <a:cxn ang="0">
                  <a:pos x="65" y="334"/>
                </a:cxn>
                <a:cxn ang="0">
                  <a:pos x="99" y="315"/>
                </a:cxn>
                <a:cxn ang="0">
                  <a:pos x="134" y="299"/>
                </a:cxn>
                <a:cxn ang="0">
                  <a:pos x="173" y="281"/>
                </a:cxn>
                <a:cxn ang="0">
                  <a:pos x="200" y="264"/>
                </a:cxn>
                <a:cxn ang="0">
                  <a:pos x="223" y="241"/>
                </a:cxn>
                <a:cxn ang="0">
                  <a:pos x="236" y="212"/>
                </a:cxn>
                <a:cxn ang="0">
                  <a:pos x="235" y="178"/>
                </a:cxn>
                <a:cxn ang="0">
                  <a:pos x="217" y="147"/>
                </a:cxn>
                <a:cxn ang="0">
                  <a:pos x="186" y="132"/>
                </a:cxn>
                <a:cxn ang="0">
                  <a:pos x="156" y="138"/>
                </a:cxn>
                <a:cxn ang="0">
                  <a:pos x="129" y="159"/>
                </a:cxn>
                <a:cxn ang="0">
                  <a:pos x="106" y="185"/>
                </a:cxn>
                <a:cxn ang="0">
                  <a:pos x="79" y="195"/>
                </a:cxn>
                <a:cxn ang="0">
                  <a:pos x="43" y="192"/>
                </a:cxn>
                <a:cxn ang="0">
                  <a:pos x="20" y="173"/>
                </a:cxn>
                <a:cxn ang="0">
                  <a:pos x="5" y="145"/>
                </a:cxn>
                <a:cxn ang="0">
                  <a:pos x="0" y="115"/>
                </a:cxn>
                <a:cxn ang="0">
                  <a:pos x="5" y="81"/>
                </a:cxn>
                <a:cxn ang="0">
                  <a:pos x="17" y="40"/>
                </a:cxn>
                <a:cxn ang="0">
                  <a:pos x="28" y="15"/>
                </a:cxn>
              </a:cxnLst>
              <a:rect l="0" t="0" r="r" b="b"/>
              <a:pathLst>
                <a:path w="903" h="666">
                  <a:moveTo>
                    <a:pt x="28" y="15"/>
                  </a:moveTo>
                  <a:lnTo>
                    <a:pt x="39" y="0"/>
                  </a:lnTo>
                  <a:lnTo>
                    <a:pt x="753" y="0"/>
                  </a:lnTo>
                  <a:lnTo>
                    <a:pt x="903" y="543"/>
                  </a:lnTo>
                  <a:lnTo>
                    <a:pt x="884" y="533"/>
                  </a:lnTo>
                  <a:lnTo>
                    <a:pt x="871" y="525"/>
                  </a:lnTo>
                  <a:lnTo>
                    <a:pt x="856" y="519"/>
                  </a:lnTo>
                  <a:lnTo>
                    <a:pt x="837" y="512"/>
                  </a:lnTo>
                  <a:lnTo>
                    <a:pt x="818" y="508"/>
                  </a:lnTo>
                  <a:lnTo>
                    <a:pt x="797" y="505"/>
                  </a:lnTo>
                  <a:lnTo>
                    <a:pt x="772" y="501"/>
                  </a:lnTo>
                  <a:lnTo>
                    <a:pt x="749" y="500"/>
                  </a:lnTo>
                  <a:lnTo>
                    <a:pt x="726" y="499"/>
                  </a:lnTo>
                  <a:lnTo>
                    <a:pt x="700" y="499"/>
                  </a:lnTo>
                  <a:lnTo>
                    <a:pt x="669" y="499"/>
                  </a:lnTo>
                  <a:lnTo>
                    <a:pt x="645" y="501"/>
                  </a:lnTo>
                  <a:lnTo>
                    <a:pt x="621" y="503"/>
                  </a:lnTo>
                  <a:lnTo>
                    <a:pt x="600" y="506"/>
                  </a:lnTo>
                  <a:lnTo>
                    <a:pt x="580" y="510"/>
                  </a:lnTo>
                  <a:lnTo>
                    <a:pt x="565" y="514"/>
                  </a:lnTo>
                  <a:lnTo>
                    <a:pt x="552" y="520"/>
                  </a:lnTo>
                  <a:lnTo>
                    <a:pt x="541" y="526"/>
                  </a:lnTo>
                  <a:lnTo>
                    <a:pt x="534" y="533"/>
                  </a:lnTo>
                  <a:lnTo>
                    <a:pt x="529" y="543"/>
                  </a:lnTo>
                  <a:lnTo>
                    <a:pt x="529" y="553"/>
                  </a:lnTo>
                  <a:lnTo>
                    <a:pt x="535" y="562"/>
                  </a:lnTo>
                  <a:lnTo>
                    <a:pt x="541" y="571"/>
                  </a:lnTo>
                  <a:lnTo>
                    <a:pt x="546" y="580"/>
                  </a:lnTo>
                  <a:lnTo>
                    <a:pt x="546" y="593"/>
                  </a:lnTo>
                  <a:lnTo>
                    <a:pt x="539" y="604"/>
                  </a:lnTo>
                  <a:lnTo>
                    <a:pt x="530" y="615"/>
                  </a:lnTo>
                  <a:lnTo>
                    <a:pt x="517" y="626"/>
                  </a:lnTo>
                  <a:lnTo>
                    <a:pt x="504" y="636"/>
                  </a:lnTo>
                  <a:lnTo>
                    <a:pt x="491" y="642"/>
                  </a:lnTo>
                  <a:lnTo>
                    <a:pt x="478" y="648"/>
                  </a:lnTo>
                  <a:lnTo>
                    <a:pt x="464" y="654"/>
                  </a:lnTo>
                  <a:lnTo>
                    <a:pt x="448" y="658"/>
                  </a:lnTo>
                  <a:lnTo>
                    <a:pt x="433" y="662"/>
                  </a:lnTo>
                  <a:lnTo>
                    <a:pt x="418" y="664"/>
                  </a:lnTo>
                  <a:lnTo>
                    <a:pt x="405" y="666"/>
                  </a:lnTo>
                  <a:lnTo>
                    <a:pt x="387" y="666"/>
                  </a:lnTo>
                  <a:lnTo>
                    <a:pt x="372" y="664"/>
                  </a:lnTo>
                  <a:lnTo>
                    <a:pt x="358" y="662"/>
                  </a:lnTo>
                  <a:lnTo>
                    <a:pt x="345" y="657"/>
                  </a:lnTo>
                  <a:lnTo>
                    <a:pt x="330" y="652"/>
                  </a:lnTo>
                  <a:lnTo>
                    <a:pt x="318" y="645"/>
                  </a:lnTo>
                  <a:lnTo>
                    <a:pt x="311" y="638"/>
                  </a:lnTo>
                  <a:lnTo>
                    <a:pt x="307" y="630"/>
                  </a:lnTo>
                  <a:lnTo>
                    <a:pt x="306" y="622"/>
                  </a:lnTo>
                  <a:lnTo>
                    <a:pt x="307" y="612"/>
                  </a:lnTo>
                  <a:lnTo>
                    <a:pt x="311" y="601"/>
                  </a:lnTo>
                  <a:lnTo>
                    <a:pt x="318" y="588"/>
                  </a:lnTo>
                  <a:lnTo>
                    <a:pt x="328" y="575"/>
                  </a:lnTo>
                  <a:lnTo>
                    <a:pt x="336" y="566"/>
                  </a:lnTo>
                  <a:lnTo>
                    <a:pt x="341" y="558"/>
                  </a:lnTo>
                  <a:lnTo>
                    <a:pt x="346" y="546"/>
                  </a:lnTo>
                  <a:lnTo>
                    <a:pt x="349" y="534"/>
                  </a:lnTo>
                  <a:lnTo>
                    <a:pt x="346" y="524"/>
                  </a:lnTo>
                  <a:lnTo>
                    <a:pt x="339" y="515"/>
                  </a:lnTo>
                  <a:lnTo>
                    <a:pt x="327" y="508"/>
                  </a:lnTo>
                  <a:lnTo>
                    <a:pt x="314" y="505"/>
                  </a:lnTo>
                  <a:lnTo>
                    <a:pt x="301" y="501"/>
                  </a:lnTo>
                  <a:lnTo>
                    <a:pt x="282" y="499"/>
                  </a:lnTo>
                  <a:lnTo>
                    <a:pt x="245" y="499"/>
                  </a:lnTo>
                  <a:lnTo>
                    <a:pt x="218" y="501"/>
                  </a:lnTo>
                  <a:lnTo>
                    <a:pt x="193" y="505"/>
                  </a:lnTo>
                  <a:lnTo>
                    <a:pt x="160" y="509"/>
                  </a:lnTo>
                  <a:lnTo>
                    <a:pt x="130" y="514"/>
                  </a:lnTo>
                  <a:lnTo>
                    <a:pt x="98" y="520"/>
                  </a:lnTo>
                  <a:lnTo>
                    <a:pt x="74" y="524"/>
                  </a:lnTo>
                  <a:lnTo>
                    <a:pt x="57" y="527"/>
                  </a:lnTo>
                  <a:lnTo>
                    <a:pt x="47" y="533"/>
                  </a:lnTo>
                  <a:lnTo>
                    <a:pt x="41" y="521"/>
                  </a:lnTo>
                  <a:lnTo>
                    <a:pt x="34" y="508"/>
                  </a:lnTo>
                  <a:lnTo>
                    <a:pt x="28" y="494"/>
                  </a:lnTo>
                  <a:lnTo>
                    <a:pt x="22" y="479"/>
                  </a:lnTo>
                  <a:lnTo>
                    <a:pt x="18" y="462"/>
                  </a:lnTo>
                  <a:lnTo>
                    <a:pt x="15" y="442"/>
                  </a:lnTo>
                  <a:lnTo>
                    <a:pt x="16" y="424"/>
                  </a:lnTo>
                  <a:lnTo>
                    <a:pt x="19" y="405"/>
                  </a:lnTo>
                  <a:lnTo>
                    <a:pt x="27" y="385"/>
                  </a:lnTo>
                  <a:lnTo>
                    <a:pt x="38" y="366"/>
                  </a:lnTo>
                  <a:lnTo>
                    <a:pt x="50" y="348"/>
                  </a:lnTo>
                  <a:lnTo>
                    <a:pt x="65" y="334"/>
                  </a:lnTo>
                  <a:lnTo>
                    <a:pt x="81" y="323"/>
                  </a:lnTo>
                  <a:lnTo>
                    <a:pt x="99" y="315"/>
                  </a:lnTo>
                  <a:lnTo>
                    <a:pt x="116" y="306"/>
                  </a:lnTo>
                  <a:lnTo>
                    <a:pt x="134" y="299"/>
                  </a:lnTo>
                  <a:lnTo>
                    <a:pt x="151" y="292"/>
                  </a:lnTo>
                  <a:lnTo>
                    <a:pt x="173" y="281"/>
                  </a:lnTo>
                  <a:lnTo>
                    <a:pt x="187" y="274"/>
                  </a:lnTo>
                  <a:lnTo>
                    <a:pt x="200" y="264"/>
                  </a:lnTo>
                  <a:lnTo>
                    <a:pt x="212" y="253"/>
                  </a:lnTo>
                  <a:lnTo>
                    <a:pt x="223" y="241"/>
                  </a:lnTo>
                  <a:lnTo>
                    <a:pt x="231" y="227"/>
                  </a:lnTo>
                  <a:lnTo>
                    <a:pt x="236" y="212"/>
                  </a:lnTo>
                  <a:lnTo>
                    <a:pt x="239" y="194"/>
                  </a:lnTo>
                  <a:lnTo>
                    <a:pt x="235" y="178"/>
                  </a:lnTo>
                  <a:lnTo>
                    <a:pt x="228" y="161"/>
                  </a:lnTo>
                  <a:lnTo>
                    <a:pt x="217" y="147"/>
                  </a:lnTo>
                  <a:lnTo>
                    <a:pt x="203" y="138"/>
                  </a:lnTo>
                  <a:lnTo>
                    <a:pt x="186" y="132"/>
                  </a:lnTo>
                  <a:lnTo>
                    <a:pt x="171" y="132"/>
                  </a:lnTo>
                  <a:lnTo>
                    <a:pt x="156" y="138"/>
                  </a:lnTo>
                  <a:lnTo>
                    <a:pt x="140" y="147"/>
                  </a:lnTo>
                  <a:lnTo>
                    <a:pt x="129" y="159"/>
                  </a:lnTo>
                  <a:lnTo>
                    <a:pt x="117" y="173"/>
                  </a:lnTo>
                  <a:lnTo>
                    <a:pt x="106" y="185"/>
                  </a:lnTo>
                  <a:lnTo>
                    <a:pt x="94" y="192"/>
                  </a:lnTo>
                  <a:lnTo>
                    <a:pt x="79" y="195"/>
                  </a:lnTo>
                  <a:lnTo>
                    <a:pt x="59" y="195"/>
                  </a:lnTo>
                  <a:lnTo>
                    <a:pt x="43" y="192"/>
                  </a:lnTo>
                  <a:lnTo>
                    <a:pt x="31" y="182"/>
                  </a:lnTo>
                  <a:lnTo>
                    <a:pt x="20" y="173"/>
                  </a:lnTo>
                  <a:lnTo>
                    <a:pt x="11" y="161"/>
                  </a:lnTo>
                  <a:lnTo>
                    <a:pt x="5" y="145"/>
                  </a:lnTo>
                  <a:lnTo>
                    <a:pt x="2" y="131"/>
                  </a:lnTo>
                  <a:lnTo>
                    <a:pt x="0" y="115"/>
                  </a:lnTo>
                  <a:lnTo>
                    <a:pt x="2" y="97"/>
                  </a:lnTo>
                  <a:lnTo>
                    <a:pt x="5" y="81"/>
                  </a:lnTo>
                  <a:lnTo>
                    <a:pt x="10" y="59"/>
                  </a:lnTo>
                  <a:lnTo>
                    <a:pt x="17" y="40"/>
                  </a:lnTo>
                  <a:lnTo>
                    <a:pt x="21" y="28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FFCCCC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50" name="Freeform 26"/>
            <p:cNvSpPr>
              <a:spLocks/>
            </p:cNvSpPr>
            <p:nvPr/>
          </p:nvSpPr>
          <p:spPr bwMode="auto">
            <a:xfrm>
              <a:off x="1081" y="2015"/>
              <a:ext cx="1118" cy="756"/>
            </a:xfrm>
            <a:custGeom>
              <a:avLst/>
              <a:gdLst/>
              <a:ahLst/>
              <a:cxnLst>
                <a:cxn ang="0">
                  <a:pos x="17" y="616"/>
                </a:cxn>
                <a:cxn ang="0">
                  <a:pos x="94" y="602"/>
                </a:cxn>
                <a:cxn ang="0">
                  <a:pos x="194" y="577"/>
                </a:cxn>
                <a:cxn ang="0">
                  <a:pos x="282" y="549"/>
                </a:cxn>
                <a:cxn ang="0">
                  <a:pos x="336" y="544"/>
                </a:cxn>
                <a:cxn ang="0">
                  <a:pos x="394" y="556"/>
                </a:cxn>
                <a:cxn ang="0">
                  <a:pos x="421" y="582"/>
                </a:cxn>
                <a:cxn ang="0">
                  <a:pos x="418" y="615"/>
                </a:cxn>
                <a:cxn ang="0">
                  <a:pos x="389" y="664"/>
                </a:cxn>
                <a:cxn ang="0">
                  <a:pos x="386" y="699"/>
                </a:cxn>
                <a:cxn ang="0">
                  <a:pos x="414" y="736"/>
                </a:cxn>
                <a:cxn ang="0">
                  <a:pos x="462" y="754"/>
                </a:cxn>
                <a:cxn ang="0">
                  <a:pos x="508" y="751"/>
                </a:cxn>
                <a:cxn ang="0">
                  <a:pos x="557" y="728"/>
                </a:cxn>
                <a:cxn ang="0">
                  <a:pos x="593" y="696"/>
                </a:cxn>
                <a:cxn ang="0">
                  <a:pos x="608" y="648"/>
                </a:cxn>
                <a:cxn ang="0">
                  <a:pos x="627" y="620"/>
                </a:cxn>
                <a:cxn ang="0">
                  <a:pos x="688" y="598"/>
                </a:cxn>
                <a:cxn ang="0">
                  <a:pos x="763" y="580"/>
                </a:cxn>
                <a:cxn ang="0">
                  <a:pos x="909" y="568"/>
                </a:cxn>
                <a:cxn ang="0">
                  <a:pos x="1016" y="564"/>
                </a:cxn>
                <a:cxn ang="0">
                  <a:pos x="1044" y="531"/>
                </a:cxn>
                <a:cxn ang="0">
                  <a:pos x="1076" y="496"/>
                </a:cxn>
                <a:cxn ang="0">
                  <a:pos x="1105" y="459"/>
                </a:cxn>
                <a:cxn ang="0">
                  <a:pos x="1117" y="420"/>
                </a:cxn>
                <a:cxn ang="0">
                  <a:pos x="1107" y="374"/>
                </a:cxn>
                <a:cxn ang="0">
                  <a:pos x="1077" y="355"/>
                </a:cxn>
                <a:cxn ang="0">
                  <a:pos x="1039" y="364"/>
                </a:cxn>
                <a:cxn ang="0">
                  <a:pos x="1005" y="408"/>
                </a:cxn>
                <a:cxn ang="0">
                  <a:pos x="963" y="441"/>
                </a:cxn>
                <a:cxn ang="0">
                  <a:pos x="918" y="443"/>
                </a:cxn>
                <a:cxn ang="0">
                  <a:pos x="884" y="425"/>
                </a:cxn>
                <a:cxn ang="0">
                  <a:pos x="867" y="395"/>
                </a:cxn>
                <a:cxn ang="0">
                  <a:pos x="864" y="350"/>
                </a:cxn>
                <a:cxn ang="0">
                  <a:pos x="891" y="313"/>
                </a:cxn>
                <a:cxn ang="0">
                  <a:pos x="940" y="287"/>
                </a:cxn>
                <a:cxn ang="0">
                  <a:pos x="982" y="257"/>
                </a:cxn>
                <a:cxn ang="0">
                  <a:pos x="1001" y="206"/>
                </a:cxn>
                <a:cxn ang="0">
                  <a:pos x="992" y="155"/>
                </a:cxn>
                <a:cxn ang="0">
                  <a:pos x="968" y="101"/>
                </a:cxn>
                <a:cxn ang="0">
                  <a:pos x="957" y="51"/>
                </a:cxn>
                <a:cxn ang="0">
                  <a:pos x="929" y="15"/>
                </a:cxn>
                <a:cxn ang="0">
                  <a:pos x="820" y="9"/>
                </a:cxn>
                <a:cxn ang="0">
                  <a:pos x="725" y="0"/>
                </a:cxn>
                <a:cxn ang="0">
                  <a:pos x="672" y="9"/>
                </a:cxn>
                <a:cxn ang="0">
                  <a:pos x="651" y="34"/>
                </a:cxn>
                <a:cxn ang="0">
                  <a:pos x="666" y="68"/>
                </a:cxn>
                <a:cxn ang="0">
                  <a:pos x="675" y="106"/>
                </a:cxn>
                <a:cxn ang="0">
                  <a:pos x="656" y="142"/>
                </a:cxn>
                <a:cxn ang="0">
                  <a:pos x="614" y="168"/>
                </a:cxn>
                <a:cxn ang="0">
                  <a:pos x="566" y="177"/>
                </a:cxn>
                <a:cxn ang="0">
                  <a:pos x="522" y="177"/>
                </a:cxn>
                <a:cxn ang="0">
                  <a:pos x="487" y="169"/>
                </a:cxn>
                <a:cxn ang="0">
                  <a:pos x="460" y="146"/>
                </a:cxn>
                <a:cxn ang="0">
                  <a:pos x="435" y="114"/>
                </a:cxn>
                <a:cxn ang="0">
                  <a:pos x="407" y="77"/>
                </a:cxn>
                <a:cxn ang="0">
                  <a:pos x="369" y="48"/>
                </a:cxn>
                <a:cxn ang="0">
                  <a:pos x="320" y="35"/>
                </a:cxn>
                <a:cxn ang="0">
                  <a:pos x="262" y="33"/>
                </a:cxn>
                <a:cxn ang="0">
                  <a:pos x="203" y="41"/>
                </a:cxn>
                <a:cxn ang="0">
                  <a:pos x="131" y="55"/>
                </a:cxn>
              </a:cxnLst>
              <a:rect l="0" t="0" r="r" b="b"/>
              <a:pathLst>
                <a:path w="1118" h="756">
                  <a:moveTo>
                    <a:pt x="131" y="55"/>
                  </a:moveTo>
                  <a:lnTo>
                    <a:pt x="0" y="617"/>
                  </a:lnTo>
                  <a:lnTo>
                    <a:pt x="17" y="616"/>
                  </a:lnTo>
                  <a:lnTo>
                    <a:pt x="35" y="614"/>
                  </a:lnTo>
                  <a:lnTo>
                    <a:pt x="69" y="608"/>
                  </a:lnTo>
                  <a:lnTo>
                    <a:pt x="94" y="602"/>
                  </a:lnTo>
                  <a:lnTo>
                    <a:pt x="126" y="596"/>
                  </a:lnTo>
                  <a:lnTo>
                    <a:pt x="161" y="587"/>
                  </a:lnTo>
                  <a:lnTo>
                    <a:pt x="194" y="577"/>
                  </a:lnTo>
                  <a:lnTo>
                    <a:pt x="224" y="566"/>
                  </a:lnTo>
                  <a:lnTo>
                    <a:pt x="259" y="554"/>
                  </a:lnTo>
                  <a:lnTo>
                    <a:pt x="282" y="549"/>
                  </a:lnTo>
                  <a:lnTo>
                    <a:pt x="302" y="545"/>
                  </a:lnTo>
                  <a:lnTo>
                    <a:pt x="319" y="544"/>
                  </a:lnTo>
                  <a:lnTo>
                    <a:pt x="336" y="544"/>
                  </a:lnTo>
                  <a:lnTo>
                    <a:pt x="360" y="548"/>
                  </a:lnTo>
                  <a:lnTo>
                    <a:pt x="376" y="551"/>
                  </a:lnTo>
                  <a:lnTo>
                    <a:pt x="394" y="556"/>
                  </a:lnTo>
                  <a:lnTo>
                    <a:pt x="406" y="563"/>
                  </a:lnTo>
                  <a:lnTo>
                    <a:pt x="414" y="570"/>
                  </a:lnTo>
                  <a:lnTo>
                    <a:pt x="421" y="582"/>
                  </a:lnTo>
                  <a:lnTo>
                    <a:pt x="423" y="591"/>
                  </a:lnTo>
                  <a:lnTo>
                    <a:pt x="422" y="603"/>
                  </a:lnTo>
                  <a:lnTo>
                    <a:pt x="418" y="615"/>
                  </a:lnTo>
                  <a:lnTo>
                    <a:pt x="407" y="631"/>
                  </a:lnTo>
                  <a:lnTo>
                    <a:pt x="396" y="648"/>
                  </a:lnTo>
                  <a:lnTo>
                    <a:pt x="389" y="664"/>
                  </a:lnTo>
                  <a:lnTo>
                    <a:pt x="386" y="676"/>
                  </a:lnTo>
                  <a:lnTo>
                    <a:pt x="385" y="689"/>
                  </a:lnTo>
                  <a:lnTo>
                    <a:pt x="386" y="699"/>
                  </a:lnTo>
                  <a:lnTo>
                    <a:pt x="391" y="712"/>
                  </a:lnTo>
                  <a:lnTo>
                    <a:pt x="401" y="726"/>
                  </a:lnTo>
                  <a:lnTo>
                    <a:pt x="414" y="736"/>
                  </a:lnTo>
                  <a:lnTo>
                    <a:pt x="427" y="744"/>
                  </a:lnTo>
                  <a:lnTo>
                    <a:pt x="444" y="750"/>
                  </a:lnTo>
                  <a:lnTo>
                    <a:pt x="462" y="754"/>
                  </a:lnTo>
                  <a:lnTo>
                    <a:pt x="477" y="756"/>
                  </a:lnTo>
                  <a:lnTo>
                    <a:pt x="492" y="754"/>
                  </a:lnTo>
                  <a:lnTo>
                    <a:pt x="508" y="751"/>
                  </a:lnTo>
                  <a:lnTo>
                    <a:pt x="524" y="745"/>
                  </a:lnTo>
                  <a:lnTo>
                    <a:pt x="540" y="738"/>
                  </a:lnTo>
                  <a:lnTo>
                    <a:pt x="557" y="728"/>
                  </a:lnTo>
                  <a:lnTo>
                    <a:pt x="572" y="718"/>
                  </a:lnTo>
                  <a:lnTo>
                    <a:pt x="584" y="708"/>
                  </a:lnTo>
                  <a:lnTo>
                    <a:pt x="593" y="696"/>
                  </a:lnTo>
                  <a:lnTo>
                    <a:pt x="601" y="682"/>
                  </a:lnTo>
                  <a:lnTo>
                    <a:pt x="605" y="667"/>
                  </a:lnTo>
                  <a:lnTo>
                    <a:pt x="608" y="648"/>
                  </a:lnTo>
                  <a:lnTo>
                    <a:pt x="613" y="634"/>
                  </a:lnTo>
                  <a:lnTo>
                    <a:pt x="617" y="627"/>
                  </a:lnTo>
                  <a:lnTo>
                    <a:pt x="627" y="620"/>
                  </a:lnTo>
                  <a:lnTo>
                    <a:pt x="644" y="612"/>
                  </a:lnTo>
                  <a:lnTo>
                    <a:pt x="666" y="604"/>
                  </a:lnTo>
                  <a:lnTo>
                    <a:pt x="688" y="598"/>
                  </a:lnTo>
                  <a:lnTo>
                    <a:pt x="709" y="591"/>
                  </a:lnTo>
                  <a:lnTo>
                    <a:pt x="731" y="586"/>
                  </a:lnTo>
                  <a:lnTo>
                    <a:pt x="763" y="580"/>
                  </a:lnTo>
                  <a:lnTo>
                    <a:pt x="806" y="573"/>
                  </a:lnTo>
                  <a:lnTo>
                    <a:pt x="856" y="568"/>
                  </a:lnTo>
                  <a:lnTo>
                    <a:pt x="909" y="568"/>
                  </a:lnTo>
                  <a:lnTo>
                    <a:pt x="962" y="568"/>
                  </a:lnTo>
                  <a:lnTo>
                    <a:pt x="1010" y="574"/>
                  </a:lnTo>
                  <a:lnTo>
                    <a:pt x="1016" y="564"/>
                  </a:lnTo>
                  <a:lnTo>
                    <a:pt x="1023" y="553"/>
                  </a:lnTo>
                  <a:lnTo>
                    <a:pt x="1031" y="543"/>
                  </a:lnTo>
                  <a:lnTo>
                    <a:pt x="1044" y="531"/>
                  </a:lnTo>
                  <a:lnTo>
                    <a:pt x="1052" y="522"/>
                  </a:lnTo>
                  <a:lnTo>
                    <a:pt x="1065" y="508"/>
                  </a:lnTo>
                  <a:lnTo>
                    <a:pt x="1076" y="496"/>
                  </a:lnTo>
                  <a:lnTo>
                    <a:pt x="1086" y="486"/>
                  </a:lnTo>
                  <a:lnTo>
                    <a:pt x="1096" y="474"/>
                  </a:lnTo>
                  <a:lnTo>
                    <a:pt x="1105" y="459"/>
                  </a:lnTo>
                  <a:lnTo>
                    <a:pt x="1108" y="449"/>
                  </a:lnTo>
                  <a:lnTo>
                    <a:pt x="1112" y="433"/>
                  </a:lnTo>
                  <a:lnTo>
                    <a:pt x="1117" y="420"/>
                  </a:lnTo>
                  <a:lnTo>
                    <a:pt x="1118" y="402"/>
                  </a:lnTo>
                  <a:lnTo>
                    <a:pt x="1113" y="388"/>
                  </a:lnTo>
                  <a:lnTo>
                    <a:pt x="1107" y="374"/>
                  </a:lnTo>
                  <a:lnTo>
                    <a:pt x="1099" y="365"/>
                  </a:lnTo>
                  <a:lnTo>
                    <a:pt x="1088" y="360"/>
                  </a:lnTo>
                  <a:lnTo>
                    <a:pt x="1077" y="355"/>
                  </a:lnTo>
                  <a:lnTo>
                    <a:pt x="1065" y="355"/>
                  </a:lnTo>
                  <a:lnTo>
                    <a:pt x="1053" y="355"/>
                  </a:lnTo>
                  <a:lnTo>
                    <a:pt x="1039" y="364"/>
                  </a:lnTo>
                  <a:lnTo>
                    <a:pt x="1028" y="376"/>
                  </a:lnTo>
                  <a:lnTo>
                    <a:pt x="1017" y="390"/>
                  </a:lnTo>
                  <a:lnTo>
                    <a:pt x="1005" y="408"/>
                  </a:lnTo>
                  <a:lnTo>
                    <a:pt x="992" y="422"/>
                  </a:lnTo>
                  <a:lnTo>
                    <a:pt x="979" y="433"/>
                  </a:lnTo>
                  <a:lnTo>
                    <a:pt x="963" y="441"/>
                  </a:lnTo>
                  <a:lnTo>
                    <a:pt x="944" y="446"/>
                  </a:lnTo>
                  <a:lnTo>
                    <a:pt x="932" y="446"/>
                  </a:lnTo>
                  <a:lnTo>
                    <a:pt x="918" y="443"/>
                  </a:lnTo>
                  <a:lnTo>
                    <a:pt x="907" y="439"/>
                  </a:lnTo>
                  <a:lnTo>
                    <a:pt x="896" y="435"/>
                  </a:lnTo>
                  <a:lnTo>
                    <a:pt x="884" y="425"/>
                  </a:lnTo>
                  <a:lnTo>
                    <a:pt x="876" y="416"/>
                  </a:lnTo>
                  <a:lnTo>
                    <a:pt x="870" y="406"/>
                  </a:lnTo>
                  <a:lnTo>
                    <a:pt x="867" y="395"/>
                  </a:lnTo>
                  <a:lnTo>
                    <a:pt x="862" y="377"/>
                  </a:lnTo>
                  <a:lnTo>
                    <a:pt x="861" y="362"/>
                  </a:lnTo>
                  <a:lnTo>
                    <a:pt x="864" y="350"/>
                  </a:lnTo>
                  <a:lnTo>
                    <a:pt x="872" y="337"/>
                  </a:lnTo>
                  <a:lnTo>
                    <a:pt x="879" y="326"/>
                  </a:lnTo>
                  <a:lnTo>
                    <a:pt x="891" y="313"/>
                  </a:lnTo>
                  <a:lnTo>
                    <a:pt x="907" y="304"/>
                  </a:lnTo>
                  <a:lnTo>
                    <a:pt x="919" y="297"/>
                  </a:lnTo>
                  <a:lnTo>
                    <a:pt x="940" y="287"/>
                  </a:lnTo>
                  <a:lnTo>
                    <a:pt x="959" y="276"/>
                  </a:lnTo>
                  <a:lnTo>
                    <a:pt x="971" y="266"/>
                  </a:lnTo>
                  <a:lnTo>
                    <a:pt x="982" y="257"/>
                  </a:lnTo>
                  <a:lnTo>
                    <a:pt x="994" y="241"/>
                  </a:lnTo>
                  <a:lnTo>
                    <a:pt x="999" y="223"/>
                  </a:lnTo>
                  <a:lnTo>
                    <a:pt x="1001" y="206"/>
                  </a:lnTo>
                  <a:lnTo>
                    <a:pt x="1002" y="192"/>
                  </a:lnTo>
                  <a:lnTo>
                    <a:pt x="998" y="171"/>
                  </a:lnTo>
                  <a:lnTo>
                    <a:pt x="992" y="155"/>
                  </a:lnTo>
                  <a:lnTo>
                    <a:pt x="985" y="138"/>
                  </a:lnTo>
                  <a:lnTo>
                    <a:pt x="977" y="122"/>
                  </a:lnTo>
                  <a:lnTo>
                    <a:pt x="968" y="101"/>
                  </a:lnTo>
                  <a:lnTo>
                    <a:pt x="960" y="83"/>
                  </a:lnTo>
                  <a:lnTo>
                    <a:pt x="958" y="67"/>
                  </a:lnTo>
                  <a:lnTo>
                    <a:pt x="957" y="51"/>
                  </a:lnTo>
                  <a:lnTo>
                    <a:pt x="959" y="34"/>
                  </a:lnTo>
                  <a:lnTo>
                    <a:pt x="959" y="17"/>
                  </a:lnTo>
                  <a:lnTo>
                    <a:pt x="929" y="15"/>
                  </a:lnTo>
                  <a:lnTo>
                    <a:pt x="887" y="15"/>
                  </a:lnTo>
                  <a:lnTo>
                    <a:pt x="849" y="11"/>
                  </a:lnTo>
                  <a:lnTo>
                    <a:pt x="820" y="9"/>
                  </a:lnTo>
                  <a:lnTo>
                    <a:pt x="789" y="6"/>
                  </a:lnTo>
                  <a:lnTo>
                    <a:pt x="753" y="3"/>
                  </a:lnTo>
                  <a:lnTo>
                    <a:pt x="725" y="0"/>
                  </a:lnTo>
                  <a:lnTo>
                    <a:pt x="704" y="2"/>
                  </a:lnTo>
                  <a:lnTo>
                    <a:pt x="684" y="5"/>
                  </a:lnTo>
                  <a:lnTo>
                    <a:pt x="672" y="9"/>
                  </a:lnTo>
                  <a:lnTo>
                    <a:pt x="662" y="16"/>
                  </a:lnTo>
                  <a:lnTo>
                    <a:pt x="655" y="24"/>
                  </a:lnTo>
                  <a:lnTo>
                    <a:pt x="651" y="34"/>
                  </a:lnTo>
                  <a:lnTo>
                    <a:pt x="654" y="44"/>
                  </a:lnTo>
                  <a:lnTo>
                    <a:pt x="658" y="55"/>
                  </a:lnTo>
                  <a:lnTo>
                    <a:pt x="666" y="68"/>
                  </a:lnTo>
                  <a:lnTo>
                    <a:pt x="672" y="80"/>
                  </a:lnTo>
                  <a:lnTo>
                    <a:pt x="675" y="93"/>
                  </a:lnTo>
                  <a:lnTo>
                    <a:pt x="675" y="106"/>
                  </a:lnTo>
                  <a:lnTo>
                    <a:pt x="672" y="119"/>
                  </a:lnTo>
                  <a:lnTo>
                    <a:pt x="664" y="131"/>
                  </a:lnTo>
                  <a:lnTo>
                    <a:pt x="656" y="142"/>
                  </a:lnTo>
                  <a:lnTo>
                    <a:pt x="644" y="152"/>
                  </a:lnTo>
                  <a:lnTo>
                    <a:pt x="629" y="161"/>
                  </a:lnTo>
                  <a:lnTo>
                    <a:pt x="614" y="168"/>
                  </a:lnTo>
                  <a:lnTo>
                    <a:pt x="598" y="172"/>
                  </a:lnTo>
                  <a:lnTo>
                    <a:pt x="583" y="175"/>
                  </a:lnTo>
                  <a:lnTo>
                    <a:pt x="566" y="177"/>
                  </a:lnTo>
                  <a:lnTo>
                    <a:pt x="551" y="180"/>
                  </a:lnTo>
                  <a:lnTo>
                    <a:pt x="537" y="180"/>
                  </a:lnTo>
                  <a:lnTo>
                    <a:pt x="522" y="177"/>
                  </a:lnTo>
                  <a:lnTo>
                    <a:pt x="509" y="175"/>
                  </a:lnTo>
                  <a:lnTo>
                    <a:pt x="497" y="172"/>
                  </a:lnTo>
                  <a:lnTo>
                    <a:pt x="487" y="169"/>
                  </a:lnTo>
                  <a:lnTo>
                    <a:pt x="477" y="162"/>
                  </a:lnTo>
                  <a:lnTo>
                    <a:pt x="468" y="155"/>
                  </a:lnTo>
                  <a:lnTo>
                    <a:pt x="460" y="146"/>
                  </a:lnTo>
                  <a:lnTo>
                    <a:pt x="450" y="135"/>
                  </a:lnTo>
                  <a:lnTo>
                    <a:pt x="443" y="124"/>
                  </a:lnTo>
                  <a:lnTo>
                    <a:pt x="435" y="114"/>
                  </a:lnTo>
                  <a:lnTo>
                    <a:pt x="426" y="101"/>
                  </a:lnTo>
                  <a:lnTo>
                    <a:pt x="418" y="89"/>
                  </a:lnTo>
                  <a:lnTo>
                    <a:pt x="407" y="77"/>
                  </a:lnTo>
                  <a:lnTo>
                    <a:pt x="395" y="65"/>
                  </a:lnTo>
                  <a:lnTo>
                    <a:pt x="383" y="56"/>
                  </a:lnTo>
                  <a:lnTo>
                    <a:pt x="369" y="48"/>
                  </a:lnTo>
                  <a:lnTo>
                    <a:pt x="355" y="43"/>
                  </a:lnTo>
                  <a:lnTo>
                    <a:pt x="340" y="39"/>
                  </a:lnTo>
                  <a:lnTo>
                    <a:pt x="320" y="35"/>
                  </a:lnTo>
                  <a:lnTo>
                    <a:pt x="298" y="34"/>
                  </a:lnTo>
                  <a:lnTo>
                    <a:pt x="280" y="33"/>
                  </a:lnTo>
                  <a:lnTo>
                    <a:pt x="262" y="33"/>
                  </a:lnTo>
                  <a:lnTo>
                    <a:pt x="242" y="34"/>
                  </a:lnTo>
                  <a:lnTo>
                    <a:pt x="223" y="38"/>
                  </a:lnTo>
                  <a:lnTo>
                    <a:pt x="203" y="41"/>
                  </a:lnTo>
                  <a:lnTo>
                    <a:pt x="182" y="45"/>
                  </a:lnTo>
                  <a:lnTo>
                    <a:pt x="160" y="50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3366FF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0651" name="Group 27"/>
            <p:cNvGrpSpPr>
              <a:grpSpLocks/>
            </p:cNvGrpSpPr>
            <p:nvPr/>
          </p:nvGrpSpPr>
          <p:grpSpPr bwMode="auto">
            <a:xfrm>
              <a:off x="1941" y="2445"/>
              <a:ext cx="1075" cy="782"/>
              <a:chOff x="1941" y="2445"/>
              <a:chExt cx="1075" cy="782"/>
            </a:xfrm>
          </p:grpSpPr>
          <p:sp>
            <p:nvSpPr>
              <p:cNvPr id="1050652" name="Rectangle 28"/>
              <p:cNvSpPr>
                <a:spLocks noChangeArrowheads="1"/>
              </p:cNvSpPr>
              <p:nvPr/>
            </p:nvSpPr>
            <p:spPr bwMode="auto">
              <a:xfrm>
                <a:off x="2047" y="3125"/>
                <a:ext cx="880" cy="102"/>
              </a:xfrm>
              <a:prstGeom prst="rect">
                <a:avLst/>
              </a:prstGeom>
              <a:solidFill>
                <a:srgbClr val="FF6600"/>
              </a:solidFill>
              <a:ln w="1435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53" name="Freeform 29"/>
              <p:cNvSpPr>
                <a:spLocks/>
              </p:cNvSpPr>
              <p:nvPr/>
            </p:nvSpPr>
            <p:spPr bwMode="auto">
              <a:xfrm>
                <a:off x="1941" y="2445"/>
                <a:ext cx="1075" cy="677"/>
              </a:xfrm>
              <a:custGeom>
                <a:avLst/>
                <a:gdLst/>
                <a:ahLst/>
                <a:cxnLst>
                  <a:cxn ang="0">
                    <a:pos x="956" y="132"/>
                  </a:cxn>
                  <a:cxn ang="0">
                    <a:pos x="879" y="145"/>
                  </a:cxn>
                  <a:cxn ang="0">
                    <a:pos x="794" y="175"/>
                  </a:cxn>
                  <a:cxn ang="0">
                    <a:pos x="697" y="210"/>
                  </a:cxn>
                  <a:cxn ang="0">
                    <a:pos x="613" y="225"/>
                  </a:cxn>
                  <a:cxn ang="0">
                    <a:pos x="554" y="206"/>
                  </a:cxn>
                  <a:cxn ang="0">
                    <a:pos x="537" y="171"/>
                  </a:cxn>
                  <a:cxn ang="0">
                    <a:pos x="564" y="125"/>
                  </a:cxn>
                  <a:cxn ang="0">
                    <a:pos x="624" y="92"/>
                  </a:cxn>
                  <a:cxn ang="0">
                    <a:pos x="693" y="68"/>
                  </a:cxn>
                  <a:cxn ang="0">
                    <a:pos x="720" y="29"/>
                  </a:cxn>
                  <a:cxn ang="0">
                    <a:pos x="681" y="1"/>
                  </a:cxn>
                  <a:cxn ang="0">
                    <a:pos x="595" y="3"/>
                  </a:cxn>
                  <a:cxn ang="0">
                    <a:pos x="512" y="31"/>
                  </a:cxn>
                  <a:cxn ang="0">
                    <a:pos x="421" y="83"/>
                  </a:cxn>
                  <a:cxn ang="0">
                    <a:pos x="331" y="124"/>
                  </a:cxn>
                  <a:cxn ang="0">
                    <a:pos x="233" y="142"/>
                  </a:cxn>
                  <a:cxn ang="0">
                    <a:pos x="149" y="144"/>
                  </a:cxn>
                  <a:cxn ang="0">
                    <a:pos x="173" y="234"/>
                  </a:cxn>
                  <a:cxn ang="0">
                    <a:pos x="197" y="310"/>
                  </a:cxn>
                  <a:cxn ang="0">
                    <a:pos x="177" y="356"/>
                  </a:cxn>
                  <a:cxn ang="0">
                    <a:pos x="137" y="366"/>
                  </a:cxn>
                  <a:cxn ang="0">
                    <a:pos x="93" y="349"/>
                  </a:cxn>
                  <a:cxn ang="0">
                    <a:pos x="41" y="335"/>
                  </a:cxn>
                  <a:cxn ang="0">
                    <a:pos x="8" y="368"/>
                  </a:cxn>
                  <a:cxn ang="0">
                    <a:pos x="2" y="421"/>
                  </a:cxn>
                  <a:cxn ang="0">
                    <a:pos x="32" y="481"/>
                  </a:cxn>
                  <a:cxn ang="0">
                    <a:pos x="90" y="510"/>
                  </a:cxn>
                  <a:cxn ang="0">
                    <a:pos x="164" y="510"/>
                  </a:cxn>
                  <a:cxn ang="0">
                    <a:pos x="192" y="539"/>
                  </a:cxn>
                  <a:cxn ang="0">
                    <a:pos x="166" y="605"/>
                  </a:cxn>
                  <a:cxn ang="0">
                    <a:pos x="126" y="664"/>
                  </a:cxn>
                  <a:cxn ang="0">
                    <a:pos x="997" y="648"/>
                  </a:cxn>
                  <a:cxn ang="0">
                    <a:pos x="1021" y="603"/>
                  </a:cxn>
                  <a:cxn ang="0">
                    <a:pos x="1060" y="564"/>
                  </a:cxn>
                  <a:cxn ang="0">
                    <a:pos x="1074" y="511"/>
                  </a:cxn>
                  <a:cxn ang="0">
                    <a:pos x="1048" y="475"/>
                  </a:cxn>
                  <a:cxn ang="0">
                    <a:pos x="991" y="467"/>
                  </a:cxn>
                  <a:cxn ang="0">
                    <a:pos x="924" y="482"/>
                  </a:cxn>
                  <a:cxn ang="0">
                    <a:pos x="855" y="484"/>
                  </a:cxn>
                  <a:cxn ang="0">
                    <a:pos x="809" y="452"/>
                  </a:cxn>
                  <a:cxn ang="0">
                    <a:pos x="819" y="398"/>
                  </a:cxn>
                  <a:cxn ang="0">
                    <a:pos x="864" y="363"/>
                  </a:cxn>
                  <a:cxn ang="0">
                    <a:pos x="925" y="350"/>
                  </a:cxn>
                  <a:cxn ang="0">
                    <a:pos x="989" y="330"/>
                  </a:cxn>
                  <a:cxn ang="0">
                    <a:pos x="1014" y="285"/>
                  </a:cxn>
                  <a:cxn ang="0">
                    <a:pos x="1010" y="214"/>
                  </a:cxn>
                  <a:cxn ang="0">
                    <a:pos x="998" y="143"/>
                  </a:cxn>
                </a:cxnLst>
                <a:rect l="0" t="0" r="r" b="b"/>
                <a:pathLst>
                  <a:path w="1075" h="677">
                    <a:moveTo>
                      <a:pt x="998" y="143"/>
                    </a:moveTo>
                    <a:lnTo>
                      <a:pt x="990" y="138"/>
                    </a:lnTo>
                    <a:lnTo>
                      <a:pt x="972" y="134"/>
                    </a:lnTo>
                    <a:lnTo>
                      <a:pt x="956" y="132"/>
                    </a:lnTo>
                    <a:lnTo>
                      <a:pt x="938" y="134"/>
                    </a:lnTo>
                    <a:lnTo>
                      <a:pt x="917" y="137"/>
                    </a:lnTo>
                    <a:lnTo>
                      <a:pt x="900" y="139"/>
                    </a:lnTo>
                    <a:lnTo>
                      <a:pt x="879" y="145"/>
                    </a:lnTo>
                    <a:lnTo>
                      <a:pt x="861" y="150"/>
                    </a:lnTo>
                    <a:lnTo>
                      <a:pt x="837" y="158"/>
                    </a:lnTo>
                    <a:lnTo>
                      <a:pt x="815" y="166"/>
                    </a:lnTo>
                    <a:lnTo>
                      <a:pt x="794" y="175"/>
                    </a:lnTo>
                    <a:lnTo>
                      <a:pt x="773" y="184"/>
                    </a:lnTo>
                    <a:lnTo>
                      <a:pt x="748" y="194"/>
                    </a:lnTo>
                    <a:lnTo>
                      <a:pt x="724" y="202"/>
                    </a:lnTo>
                    <a:lnTo>
                      <a:pt x="697" y="210"/>
                    </a:lnTo>
                    <a:lnTo>
                      <a:pt x="670" y="218"/>
                    </a:lnTo>
                    <a:lnTo>
                      <a:pt x="652" y="222"/>
                    </a:lnTo>
                    <a:lnTo>
                      <a:pt x="634" y="225"/>
                    </a:lnTo>
                    <a:lnTo>
                      <a:pt x="613" y="225"/>
                    </a:lnTo>
                    <a:lnTo>
                      <a:pt x="591" y="221"/>
                    </a:lnTo>
                    <a:lnTo>
                      <a:pt x="577" y="218"/>
                    </a:lnTo>
                    <a:lnTo>
                      <a:pt x="565" y="213"/>
                    </a:lnTo>
                    <a:lnTo>
                      <a:pt x="554" y="206"/>
                    </a:lnTo>
                    <a:lnTo>
                      <a:pt x="546" y="199"/>
                    </a:lnTo>
                    <a:lnTo>
                      <a:pt x="542" y="191"/>
                    </a:lnTo>
                    <a:lnTo>
                      <a:pt x="537" y="181"/>
                    </a:lnTo>
                    <a:lnTo>
                      <a:pt x="537" y="171"/>
                    </a:lnTo>
                    <a:lnTo>
                      <a:pt x="541" y="159"/>
                    </a:lnTo>
                    <a:lnTo>
                      <a:pt x="546" y="147"/>
                    </a:lnTo>
                    <a:lnTo>
                      <a:pt x="554" y="137"/>
                    </a:lnTo>
                    <a:lnTo>
                      <a:pt x="564" y="125"/>
                    </a:lnTo>
                    <a:lnTo>
                      <a:pt x="574" y="119"/>
                    </a:lnTo>
                    <a:lnTo>
                      <a:pt x="587" y="109"/>
                    </a:lnTo>
                    <a:lnTo>
                      <a:pt x="605" y="99"/>
                    </a:lnTo>
                    <a:lnTo>
                      <a:pt x="624" y="92"/>
                    </a:lnTo>
                    <a:lnTo>
                      <a:pt x="642" y="88"/>
                    </a:lnTo>
                    <a:lnTo>
                      <a:pt x="659" y="83"/>
                    </a:lnTo>
                    <a:lnTo>
                      <a:pt x="677" y="76"/>
                    </a:lnTo>
                    <a:lnTo>
                      <a:pt x="693" y="68"/>
                    </a:lnTo>
                    <a:lnTo>
                      <a:pt x="707" y="61"/>
                    </a:lnTo>
                    <a:lnTo>
                      <a:pt x="718" y="52"/>
                    </a:lnTo>
                    <a:lnTo>
                      <a:pt x="722" y="41"/>
                    </a:lnTo>
                    <a:lnTo>
                      <a:pt x="720" y="29"/>
                    </a:lnTo>
                    <a:lnTo>
                      <a:pt x="712" y="18"/>
                    </a:lnTo>
                    <a:lnTo>
                      <a:pt x="705" y="11"/>
                    </a:lnTo>
                    <a:lnTo>
                      <a:pt x="694" y="5"/>
                    </a:lnTo>
                    <a:lnTo>
                      <a:pt x="681" y="1"/>
                    </a:lnTo>
                    <a:lnTo>
                      <a:pt x="663" y="0"/>
                    </a:lnTo>
                    <a:lnTo>
                      <a:pt x="646" y="0"/>
                    </a:lnTo>
                    <a:lnTo>
                      <a:pt x="620" y="1"/>
                    </a:lnTo>
                    <a:lnTo>
                      <a:pt x="595" y="3"/>
                    </a:lnTo>
                    <a:lnTo>
                      <a:pt x="579" y="7"/>
                    </a:lnTo>
                    <a:lnTo>
                      <a:pt x="555" y="14"/>
                    </a:lnTo>
                    <a:lnTo>
                      <a:pt x="530" y="23"/>
                    </a:lnTo>
                    <a:lnTo>
                      <a:pt x="512" y="31"/>
                    </a:lnTo>
                    <a:lnTo>
                      <a:pt x="492" y="42"/>
                    </a:lnTo>
                    <a:lnTo>
                      <a:pt x="472" y="52"/>
                    </a:lnTo>
                    <a:lnTo>
                      <a:pt x="451" y="65"/>
                    </a:lnTo>
                    <a:lnTo>
                      <a:pt x="421" y="83"/>
                    </a:lnTo>
                    <a:lnTo>
                      <a:pt x="400" y="96"/>
                    </a:lnTo>
                    <a:lnTo>
                      <a:pt x="381" y="107"/>
                    </a:lnTo>
                    <a:lnTo>
                      <a:pt x="355" y="116"/>
                    </a:lnTo>
                    <a:lnTo>
                      <a:pt x="331" y="124"/>
                    </a:lnTo>
                    <a:lnTo>
                      <a:pt x="306" y="131"/>
                    </a:lnTo>
                    <a:lnTo>
                      <a:pt x="280" y="135"/>
                    </a:lnTo>
                    <a:lnTo>
                      <a:pt x="253" y="139"/>
                    </a:lnTo>
                    <a:lnTo>
                      <a:pt x="233" y="142"/>
                    </a:lnTo>
                    <a:lnTo>
                      <a:pt x="210" y="144"/>
                    </a:lnTo>
                    <a:lnTo>
                      <a:pt x="188" y="144"/>
                    </a:lnTo>
                    <a:lnTo>
                      <a:pt x="166" y="145"/>
                    </a:lnTo>
                    <a:lnTo>
                      <a:pt x="149" y="144"/>
                    </a:lnTo>
                    <a:lnTo>
                      <a:pt x="151" y="161"/>
                    </a:lnTo>
                    <a:lnTo>
                      <a:pt x="156" y="184"/>
                    </a:lnTo>
                    <a:lnTo>
                      <a:pt x="163" y="207"/>
                    </a:lnTo>
                    <a:lnTo>
                      <a:pt x="173" y="234"/>
                    </a:lnTo>
                    <a:lnTo>
                      <a:pt x="180" y="256"/>
                    </a:lnTo>
                    <a:lnTo>
                      <a:pt x="190" y="275"/>
                    </a:lnTo>
                    <a:lnTo>
                      <a:pt x="196" y="292"/>
                    </a:lnTo>
                    <a:lnTo>
                      <a:pt x="197" y="310"/>
                    </a:lnTo>
                    <a:lnTo>
                      <a:pt x="196" y="325"/>
                    </a:lnTo>
                    <a:lnTo>
                      <a:pt x="190" y="337"/>
                    </a:lnTo>
                    <a:lnTo>
                      <a:pt x="184" y="347"/>
                    </a:lnTo>
                    <a:lnTo>
                      <a:pt x="177" y="356"/>
                    </a:lnTo>
                    <a:lnTo>
                      <a:pt x="167" y="362"/>
                    </a:lnTo>
                    <a:lnTo>
                      <a:pt x="158" y="365"/>
                    </a:lnTo>
                    <a:lnTo>
                      <a:pt x="150" y="368"/>
                    </a:lnTo>
                    <a:lnTo>
                      <a:pt x="137" y="366"/>
                    </a:lnTo>
                    <a:lnTo>
                      <a:pt x="127" y="363"/>
                    </a:lnTo>
                    <a:lnTo>
                      <a:pt x="115" y="360"/>
                    </a:lnTo>
                    <a:lnTo>
                      <a:pt x="106" y="356"/>
                    </a:lnTo>
                    <a:lnTo>
                      <a:pt x="93" y="349"/>
                    </a:lnTo>
                    <a:lnTo>
                      <a:pt x="83" y="344"/>
                    </a:lnTo>
                    <a:lnTo>
                      <a:pt x="73" y="339"/>
                    </a:lnTo>
                    <a:lnTo>
                      <a:pt x="62" y="335"/>
                    </a:lnTo>
                    <a:lnTo>
                      <a:pt x="41" y="335"/>
                    </a:lnTo>
                    <a:lnTo>
                      <a:pt x="31" y="339"/>
                    </a:lnTo>
                    <a:lnTo>
                      <a:pt x="21" y="346"/>
                    </a:lnTo>
                    <a:lnTo>
                      <a:pt x="14" y="356"/>
                    </a:lnTo>
                    <a:lnTo>
                      <a:pt x="8" y="368"/>
                    </a:lnTo>
                    <a:lnTo>
                      <a:pt x="3" y="380"/>
                    </a:lnTo>
                    <a:lnTo>
                      <a:pt x="0" y="393"/>
                    </a:lnTo>
                    <a:lnTo>
                      <a:pt x="0" y="408"/>
                    </a:lnTo>
                    <a:lnTo>
                      <a:pt x="2" y="421"/>
                    </a:lnTo>
                    <a:lnTo>
                      <a:pt x="5" y="436"/>
                    </a:lnTo>
                    <a:lnTo>
                      <a:pt x="13" y="451"/>
                    </a:lnTo>
                    <a:lnTo>
                      <a:pt x="21" y="466"/>
                    </a:lnTo>
                    <a:lnTo>
                      <a:pt x="32" y="481"/>
                    </a:lnTo>
                    <a:lnTo>
                      <a:pt x="44" y="490"/>
                    </a:lnTo>
                    <a:lnTo>
                      <a:pt x="59" y="500"/>
                    </a:lnTo>
                    <a:lnTo>
                      <a:pt x="73" y="506"/>
                    </a:lnTo>
                    <a:lnTo>
                      <a:pt x="90" y="510"/>
                    </a:lnTo>
                    <a:lnTo>
                      <a:pt x="104" y="513"/>
                    </a:lnTo>
                    <a:lnTo>
                      <a:pt x="126" y="513"/>
                    </a:lnTo>
                    <a:lnTo>
                      <a:pt x="143" y="511"/>
                    </a:lnTo>
                    <a:lnTo>
                      <a:pt x="164" y="510"/>
                    </a:lnTo>
                    <a:lnTo>
                      <a:pt x="179" y="510"/>
                    </a:lnTo>
                    <a:lnTo>
                      <a:pt x="189" y="516"/>
                    </a:lnTo>
                    <a:lnTo>
                      <a:pt x="192" y="527"/>
                    </a:lnTo>
                    <a:lnTo>
                      <a:pt x="192" y="539"/>
                    </a:lnTo>
                    <a:lnTo>
                      <a:pt x="187" y="555"/>
                    </a:lnTo>
                    <a:lnTo>
                      <a:pt x="181" y="572"/>
                    </a:lnTo>
                    <a:lnTo>
                      <a:pt x="175" y="586"/>
                    </a:lnTo>
                    <a:lnTo>
                      <a:pt x="166" y="605"/>
                    </a:lnTo>
                    <a:lnTo>
                      <a:pt x="156" y="621"/>
                    </a:lnTo>
                    <a:lnTo>
                      <a:pt x="146" y="636"/>
                    </a:lnTo>
                    <a:lnTo>
                      <a:pt x="134" y="652"/>
                    </a:lnTo>
                    <a:lnTo>
                      <a:pt x="126" y="664"/>
                    </a:lnTo>
                    <a:lnTo>
                      <a:pt x="107" y="677"/>
                    </a:lnTo>
                    <a:lnTo>
                      <a:pt x="993" y="676"/>
                    </a:lnTo>
                    <a:lnTo>
                      <a:pt x="994" y="661"/>
                    </a:lnTo>
                    <a:lnTo>
                      <a:pt x="997" y="648"/>
                    </a:lnTo>
                    <a:lnTo>
                      <a:pt x="1002" y="636"/>
                    </a:lnTo>
                    <a:lnTo>
                      <a:pt x="1006" y="626"/>
                    </a:lnTo>
                    <a:lnTo>
                      <a:pt x="1013" y="615"/>
                    </a:lnTo>
                    <a:lnTo>
                      <a:pt x="1021" y="603"/>
                    </a:lnTo>
                    <a:lnTo>
                      <a:pt x="1031" y="593"/>
                    </a:lnTo>
                    <a:lnTo>
                      <a:pt x="1040" y="584"/>
                    </a:lnTo>
                    <a:lnTo>
                      <a:pt x="1051" y="573"/>
                    </a:lnTo>
                    <a:lnTo>
                      <a:pt x="1060" y="564"/>
                    </a:lnTo>
                    <a:lnTo>
                      <a:pt x="1066" y="553"/>
                    </a:lnTo>
                    <a:lnTo>
                      <a:pt x="1072" y="542"/>
                    </a:lnTo>
                    <a:lnTo>
                      <a:pt x="1075" y="526"/>
                    </a:lnTo>
                    <a:lnTo>
                      <a:pt x="1074" y="511"/>
                    </a:lnTo>
                    <a:lnTo>
                      <a:pt x="1071" y="501"/>
                    </a:lnTo>
                    <a:lnTo>
                      <a:pt x="1065" y="491"/>
                    </a:lnTo>
                    <a:lnTo>
                      <a:pt x="1057" y="482"/>
                    </a:lnTo>
                    <a:lnTo>
                      <a:pt x="1048" y="475"/>
                    </a:lnTo>
                    <a:lnTo>
                      <a:pt x="1037" y="470"/>
                    </a:lnTo>
                    <a:lnTo>
                      <a:pt x="1022" y="467"/>
                    </a:lnTo>
                    <a:lnTo>
                      <a:pt x="1007" y="466"/>
                    </a:lnTo>
                    <a:lnTo>
                      <a:pt x="991" y="467"/>
                    </a:lnTo>
                    <a:lnTo>
                      <a:pt x="976" y="469"/>
                    </a:lnTo>
                    <a:lnTo>
                      <a:pt x="960" y="472"/>
                    </a:lnTo>
                    <a:lnTo>
                      <a:pt x="941" y="478"/>
                    </a:lnTo>
                    <a:lnTo>
                      <a:pt x="924" y="482"/>
                    </a:lnTo>
                    <a:lnTo>
                      <a:pt x="907" y="486"/>
                    </a:lnTo>
                    <a:lnTo>
                      <a:pt x="886" y="488"/>
                    </a:lnTo>
                    <a:lnTo>
                      <a:pt x="870" y="488"/>
                    </a:lnTo>
                    <a:lnTo>
                      <a:pt x="855" y="484"/>
                    </a:lnTo>
                    <a:lnTo>
                      <a:pt x="840" y="480"/>
                    </a:lnTo>
                    <a:lnTo>
                      <a:pt x="828" y="474"/>
                    </a:lnTo>
                    <a:lnTo>
                      <a:pt x="817" y="465"/>
                    </a:lnTo>
                    <a:lnTo>
                      <a:pt x="809" y="452"/>
                    </a:lnTo>
                    <a:lnTo>
                      <a:pt x="806" y="437"/>
                    </a:lnTo>
                    <a:lnTo>
                      <a:pt x="808" y="423"/>
                    </a:lnTo>
                    <a:lnTo>
                      <a:pt x="814" y="409"/>
                    </a:lnTo>
                    <a:lnTo>
                      <a:pt x="819" y="398"/>
                    </a:lnTo>
                    <a:lnTo>
                      <a:pt x="829" y="387"/>
                    </a:lnTo>
                    <a:lnTo>
                      <a:pt x="840" y="377"/>
                    </a:lnTo>
                    <a:lnTo>
                      <a:pt x="851" y="371"/>
                    </a:lnTo>
                    <a:lnTo>
                      <a:pt x="864" y="363"/>
                    </a:lnTo>
                    <a:lnTo>
                      <a:pt x="877" y="359"/>
                    </a:lnTo>
                    <a:lnTo>
                      <a:pt x="891" y="356"/>
                    </a:lnTo>
                    <a:lnTo>
                      <a:pt x="907" y="353"/>
                    </a:lnTo>
                    <a:lnTo>
                      <a:pt x="925" y="350"/>
                    </a:lnTo>
                    <a:lnTo>
                      <a:pt x="945" y="348"/>
                    </a:lnTo>
                    <a:lnTo>
                      <a:pt x="961" y="345"/>
                    </a:lnTo>
                    <a:lnTo>
                      <a:pt x="978" y="338"/>
                    </a:lnTo>
                    <a:lnTo>
                      <a:pt x="989" y="330"/>
                    </a:lnTo>
                    <a:lnTo>
                      <a:pt x="998" y="321"/>
                    </a:lnTo>
                    <a:lnTo>
                      <a:pt x="1006" y="310"/>
                    </a:lnTo>
                    <a:lnTo>
                      <a:pt x="1010" y="299"/>
                    </a:lnTo>
                    <a:lnTo>
                      <a:pt x="1014" y="285"/>
                    </a:lnTo>
                    <a:lnTo>
                      <a:pt x="1015" y="266"/>
                    </a:lnTo>
                    <a:lnTo>
                      <a:pt x="1013" y="252"/>
                    </a:lnTo>
                    <a:lnTo>
                      <a:pt x="1012" y="234"/>
                    </a:lnTo>
                    <a:lnTo>
                      <a:pt x="1010" y="214"/>
                    </a:lnTo>
                    <a:lnTo>
                      <a:pt x="1009" y="188"/>
                    </a:lnTo>
                    <a:lnTo>
                      <a:pt x="1009" y="164"/>
                    </a:lnTo>
                    <a:lnTo>
                      <a:pt x="1010" y="150"/>
                    </a:lnTo>
                    <a:lnTo>
                      <a:pt x="998" y="143"/>
                    </a:lnTo>
                    <a:close/>
                  </a:path>
                </a:pathLst>
              </a:custGeom>
              <a:solidFill>
                <a:srgbClr val="FF6600"/>
              </a:solidFill>
              <a:ln w="143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654" name="Group 30"/>
            <p:cNvGrpSpPr>
              <a:grpSpLocks/>
            </p:cNvGrpSpPr>
            <p:nvPr/>
          </p:nvGrpSpPr>
          <p:grpSpPr bwMode="auto">
            <a:xfrm>
              <a:off x="972" y="2559"/>
              <a:ext cx="1162" cy="667"/>
              <a:chOff x="972" y="2559"/>
              <a:chExt cx="1162" cy="667"/>
            </a:xfrm>
          </p:grpSpPr>
          <p:sp>
            <p:nvSpPr>
              <p:cNvPr id="1050655" name="Freeform 31"/>
              <p:cNvSpPr>
                <a:spLocks/>
              </p:cNvSpPr>
              <p:nvPr/>
            </p:nvSpPr>
            <p:spPr bwMode="auto">
              <a:xfrm>
                <a:off x="972" y="2559"/>
                <a:ext cx="1162" cy="566"/>
              </a:xfrm>
              <a:custGeom>
                <a:avLst/>
                <a:gdLst/>
                <a:ahLst/>
                <a:cxnLst>
                  <a:cxn ang="0">
                    <a:pos x="105" y="73"/>
                  </a:cxn>
                  <a:cxn ang="0">
                    <a:pos x="140" y="70"/>
                  </a:cxn>
                  <a:cxn ang="0">
                    <a:pos x="199" y="58"/>
                  </a:cxn>
                  <a:cxn ang="0">
                    <a:pos x="265" y="43"/>
                  </a:cxn>
                  <a:cxn ang="0">
                    <a:pos x="330" y="22"/>
                  </a:cxn>
                  <a:cxn ang="0">
                    <a:pos x="388" y="5"/>
                  </a:cxn>
                  <a:cxn ang="0">
                    <a:pos x="425" y="0"/>
                  </a:cxn>
                  <a:cxn ang="0">
                    <a:pos x="465" y="4"/>
                  </a:cxn>
                  <a:cxn ang="0">
                    <a:pos x="499" y="12"/>
                  </a:cxn>
                  <a:cxn ang="0">
                    <a:pos x="520" y="26"/>
                  </a:cxn>
                  <a:cxn ang="0">
                    <a:pos x="529" y="47"/>
                  </a:cxn>
                  <a:cxn ang="0">
                    <a:pos x="523" y="71"/>
                  </a:cxn>
                  <a:cxn ang="0">
                    <a:pos x="501" y="105"/>
                  </a:cxn>
                  <a:cxn ang="0">
                    <a:pos x="492" y="133"/>
                  </a:cxn>
                  <a:cxn ang="0">
                    <a:pos x="492" y="156"/>
                  </a:cxn>
                  <a:cxn ang="0">
                    <a:pos x="507" y="183"/>
                  </a:cxn>
                  <a:cxn ang="0">
                    <a:pos x="533" y="202"/>
                  </a:cxn>
                  <a:cxn ang="0">
                    <a:pos x="568" y="212"/>
                  </a:cxn>
                  <a:cxn ang="0">
                    <a:pos x="599" y="212"/>
                  </a:cxn>
                  <a:cxn ang="0">
                    <a:pos x="630" y="203"/>
                  </a:cxn>
                  <a:cxn ang="0">
                    <a:pos x="664" y="185"/>
                  </a:cxn>
                  <a:cxn ang="0">
                    <a:pos x="690" y="165"/>
                  </a:cxn>
                  <a:cxn ang="0">
                    <a:pos x="708" y="139"/>
                  </a:cxn>
                  <a:cxn ang="0">
                    <a:pos x="714" y="105"/>
                  </a:cxn>
                  <a:cxn ang="0">
                    <a:pos x="724" y="83"/>
                  </a:cxn>
                  <a:cxn ang="0">
                    <a:pos x="751" y="68"/>
                  </a:cxn>
                  <a:cxn ang="0">
                    <a:pos x="795" y="54"/>
                  </a:cxn>
                  <a:cxn ang="0">
                    <a:pos x="838" y="42"/>
                  </a:cxn>
                  <a:cxn ang="0">
                    <a:pos x="914" y="29"/>
                  </a:cxn>
                  <a:cxn ang="0">
                    <a:pos x="1017" y="24"/>
                  </a:cxn>
                  <a:cxn ang="0">
                    <a:pos x="1118" y="30"/>
                  </a:cxn>
                  <a:cxn ang="0">
                    <a:pos x="1123" y="61"/>
                  </a:cxn>
                  <a:cxn ang="0">
                    <a:pos x="1139" y="113"/>
                  </a:cxn>
                  <a:cxn ang="0">
                    <a:pos x="1156" y="160"/>
                  </a:cxn>
                  <a:cxn ang="0">
                    <a:pos x="1162" y="195"/>
                  </a:cxn>
                  <a:cxn ang="0">
                    <a:pos x="1157" y="220"/>
                  </a:cxn>
                  <a:cxn ang="0">
                    <a:pos x="1145" y="237"/>
                  </a:cxn>
                  <a:cxn ang="0">
                    <a:pos x="1126" y="248"/>
                  </a:cxn>
                  <a:cxn ang="0">
                    <a:pos x="1098" y="246"/>
                  </a:cxn>
                  <a:cxn ang="0">
                    <a:pos x="1069" y="235"/>
                  </a:cxn>
                  <a:cxn ang="0">
                    <a:pos x="1047" y="223"/>
                  </a:cxn>
                  <a:cxn ang="0">
                    <a:pos x="1019" y="216"/>
                  </a:cxn>
                  <a:cxn ang="0">
                    <a:pos x="996" y="223"/>
                  </a:cxn>
                  <a:cxn ang="0">
                    <a:pos x="979" y="243"/>
                  </a:cxn>
                  <a:cxn ang="0">
                    <a:pos x="969" y="268"/>
                  </a:cxn>
                  <a:cxn ang="0">
                    <a:pos x="966" y="294"/>
                  </a:cxn>
                  <a:cxn ang="0">
                    <a:pos x="973" y="329"/>
                  </a:cxn>
                  <a:cxn ang="0">
                    <a:pos x="992" y="358"/>
                  </a:cxn>
                  <a:cxn ang="0">
                    <a:pos x="1009" y="377"/>
                  </a:cxn>
                  <a:cxn ang="0">
                    <a:pos x="1039" y="396"/>
                  </a:cxn>
                  <a:cxn ang="0">
                    <a:pos x="1074" y="403"/>
                  </a:cxn>
                  <a:cxn ang="0">
                    <a:pos x="1113" y="402"/>
                  </a:cxn>
                  <a:cxn ang="0">
                    <a:pos x="1145" y="400"/>
                  </a:cxn>
                  <a:cxn ang="0">
                    <a:pos x="1157" y="412"/>
                  </a:cxn>
                  <a:cxn ang="0">
                    <a:pos x="1157" y="427"/>
                  </a:cxn>
                  <a:cxn ang="0">
                    <a:pos x="1147" y="456"/>
                  </a:cxn>
                  <a:cxn ang="0">
                    <a:pos x="1131" y="491"/>
                  </a:cxn>
                  <a:cxn ang="0">
                    <a:pos x="1109" y="525"/>
                  </a:cxn>
                  <a:cxn ang="0">
                    <a:pos x="1085" y="557"/>
                  </a:cxn>
                  <a:cxn ang="0">
                    <a:pos x="0" y="565"/>
                  </a:cxn>
                </a:cxnLst>
                <a:rect l="0" t="0" r="r" b="b"/>
                <a:pathLst>
                  <a:path w="1162" h="566">
                    <a:moveTo>
                      <a:pt x="0" y="565"/>
                    </a:moveTo>
                    <a:lnTo>
                      <a:pt x="105" y="73"/>
                    </a:lnTo>
                    <a:lnTo>
                      <a:pt x="121" y="72"/>
                    </a:lnTo>
                    <a:lnTo>
                      <a:pt x="140" y="70"/>
                    </a:lnTo>
                    <a:lnTo>
                      <a:pt x="174" y="64"/>
                    </a:lnTo>
                    <a:lnTo>
                      <a:pt x="199" y="58"/>
                    </a:lnTo>
                    <a:lnTo>
                      <a:pt x="231" y="52"/>
                    </a:lnTo>
                    <a:lnTo>
                      <a:pt x="265" y="43"/>
                    </a:lnTo>
                    <a:lnTo>
                      <a:pt x="299" y="33"/>
                    </a:lnTo>
                    <a:lnTo>
                      <a:pt x="330" y="22"/>
                    </a:lnTo>
                    <a:lnTo>
                      <a:pt x="365" y="10"/>
                    </a:lnTo>
                    <a:lnTo>
                      <a:pt x="388" y="5"/>
                    </a:lnTo>
                    <a:lnTo>
                      <a:pt x="407" y="1"/>
                    </a:lnTo>
                    <a:lnTo>
                      <a:pt x="425" y="0"/>
                    </a:lnTo>
                    <a:lnTo>
                      <a:pt x="441" y="0"/>
                    </a:lnTo>
                    <a:lnTo>
                      <a:pt x="465" y="4"/>
                    </a:lnTo>
                    <a:lnTo>
                      <a:pt x="482" y="7"/>
                    </a:lnTo>
                    <a:lnTo>
                      <a:pt x="499" y="12"/>
                    </a:lnTo>
                    <a:lnTo>
                      <a:pt x="511" y="19"/>
                    </a:lnTo>
                    <a:lnTo>
                      <a:pt x="520" y="26"/>
                    </a:lnTo>
                    <a:lnTo>
                      <a:pt x="527" y="38"/>
                    </a:lnTo>
                    <a:lnTo>
                      <a:pt x="529" y="47"/>
                    </a:lnTo>
                    <a:lnTo>
                      <a:pt x="528" y="59"/>
                    </a:lnTo>
                    <a:lnTo>
                      <a:pt x="523" y="71"/>
                    </a:lnTo>
                    <a:lnTo>
                      <a:pt x="512" y="87"/>
                    </a:lnTo>
                    <a:lnTo>
                      <a:pt x="501" y="105"/>
                    </a:lnTo>
                    <a:lnTo>
                      <a:pt x="495" y="121"/>
                    </a:lnTo>
                    <a:lnTo>
                      <a:pt x="492" y="133"/>
                    </a:lnTo>
                    <a:lnTo>
                      <a:pt x="491" y="147"/>
                    </a:lnTo>
                    <a:lnTo>
                      <a:pt x="492" y="156"/>
                    </a:lnTo>
                    <a:lnTo>
                      <a:pt x="497" y="170"/>
                    </a:lnTo>
                    <a:lnTo>
                      <a:pt x="507" y="183"/>
                    </a:lnTo>
                    <a:lnTo>
                      <a:pt x="520" y="195"/>
                    </a:lnTo>
                    <a:lnTo>
                      <a:pt x="533" y="202"/>
                    </a:lnTo>
                    <a:lnTo>
                      <a:pt x="550" y="208"/>
                    </a:lnTo>
                    <a:lnTo>
                      <a:pt x="568" y="212"/>
                    </a:lnTo>
                    <a:lnTo>
                      <a:pt x="582" y="214"/>
                    </a:lnTo>
                    <a:lnTo>
                      <a:pt x="599" y="212"/>
                    </a:lnTo>
                    <a:lnTo>
                      <a:pt x="615" y="209"/>
                    </a:lnTo>
                    <a:lnTo>
                      <a:pt x="630" y="203"/>
                    </a:lnTo>
                    <a:lnTo>
                      <a:pt x="647" y="196"/>
                    </a:lnTo>
                    <a:lnTo>
                      <a:pt x="664" y="185"/>
                    </a:lnTo>
                    <a:lnTo>
                      <a:pt x="678" y="175"/>
                    </a:lnTo>
                    <a:lnTo>
                      <a:pt x="690" y="165"/>
                    </a:lnTo>
                    <a:lnTo>
                      <a:pt x="700" y="153"/>
                    </a:lnTo>
                    <a:lnTo>
                      <a:pt x="708" y="139"/>
                    </a:lnTo>
                    <a:lnTo>
                      <a:pt x="712" y="124"/>
                    </a:lnTo>
                    <a:lnTo>
                      <a:pt x="714" y="105"/>
                    </a:lnTo>
                    <a:lnTo>
                      <a:pt x="720" y="90"/>
                    </a:lnTo>
                    <a:lnTo>
                      <a:pt x="724" y="83"/>
                    </a:lnTo>
                    <a:lnTo>
                      <a:pt x="734" y="76"/>
                    </a:lnTo>
                    <a:lnTo>
                      <a:pt x="751" y="68"/>
                    </a:lnTo>
                    <a:lnTo>
                      <a:pt x="772" y="60"/>
                    </a:lnTo>
                    <a:lnTo>
                      <a:pt x="795" y="54"/>
                    </a:lnTo>
                    <a:lnTo>
                      <a:pt x="816" y="47"/>
                    </a:lnTo>
                    <a:lnTo>
                      <a:pt x="838" y="42"/>
                    </a:lnTo>
                    <a:lnTo>
                      <a:pt x="870" y="36"/>
                    </a:lnTo>
                    <a:lnTo>
                      <a:pt x="914" y="29"/>
                    </a:lnTo>
                    <a:lnTo>
                      <a:pt x="964" y="24"/>
                    </a:lnTo>
                    <a:lnTo>
                      <a:pt x="1017" y="24"/>
                    </a:lnTo>
                    <a:lnTo>
                      <a:pt x="1069" y="24"/>
                    </a:lnTo>
                    <a:lnTo>
                      <a:pt x="1118" y="30"/>
                    </a:lnTo>
                    <a:lnTo>
                      <a:pt x="1120" y="44"/>
                    </a:lnTo>
                    <a:lnTo>
                      <a:pt x="1123" y="61"/>
                    </a:lnTo>
                    <a:lnTo>
                      <a:pt x="1130" y="85"/>
                    </a:lnTo>
                    <a:lnTo>
                      <a:pt x="1139" y="113"/>
                    </a:lnTo>
                    <a:lnTo>
                      <a:pt x="1149" y="140"/>
                    </a:lnTo>
                    <a:lnTo>
                      <a:pt x="1156" y="160"/>
                    </a:lnTo>
                    <a:lnTo>
                      <a:pt x="1160" y="178"/>
                    </a:lnTo>
                    <a:lnTo>
                      <a:pt x="1162" y="195"/>
                    </a:lnTo>
                    <a:lnTo>
                      <a:pt x="1161" y="207"/>
                    </a:lnTo>
                    <a:lnTo>
                      <a:pt x="1157" y="220"/>
                    </a:lnTo>
                    <a:lnTo>
                      <a:pt x="1150" y="231"/>
                    </a:lnTo>
                    <a:lnTo>
                      <a:pt x="1145" y="237"/>
                    </a:lnTo>
                    <a:lnTo>
                      <a:pt x="1137" y="243"/>
                    </a:lnTo>
                    <a:lnTo>
                      <a:pt x="1126" y="248"/>
                    </a:lnTo>
                    <a:lnTo>
                      <a:pt x="1112" y="249"/>
                    </a:lnTo>
                    <a:lnTo>
                      <a:pt x="1098" y="246"/>
                    </a:lnTo>
                    <a:lnTo>
                      <a:pt x="1085" y="242"/>
                    </a:lnTo>
                    <a:lnTo>
                      <a:pt x="1069" y="235"/>
                    </a:lnTo>
                    <a:lnTo>
                      <a:pt x="1057" y="227"/>
                    </a:lnTo>
                    <a:lnTo>
                      <a:pt x="1047" y="223"/>
                    </a:lnTo>
                    <a:lnTo>
                      <a:pt x="1033" y="219"/>
                    </a:lnTo>
                    <a:lnTo>
                      <a:pt x="1019" y="216"/>
                    </a:lnTo>
                    <a:lnTo>
                      <a:pt x="1008" y="218"/>
                    </a:lnTo>
                    <a:lnTo>
                      <a:pt x="996" y="223"/>
                    </a:lnTo>
                    <a:lnTo>
                      <a:pt x="986" y="232"/>
                    </a:lnTo>
                    <a:lnTo>
                      <a:pt x="979" y="243"/>
                    </a:lnTo>
                    <a:lnTo>
                      <a:pt x="972" y="257"/>
                    </a:lnTo>
                    <a:lnTo>
                      <a:pt x="969" y="268"/>
                    </a:lnTo>
                    <a:lnTo>
                      <a:pt x="967" y="279"/>
                    </a:lnTo>
                    <a:lnTo>
                      <a:pt x="966" y="294"/>
                    </a:lnTo>
                    <a:lnTo>
                      <a:pt x="968" y="311"/>
                    </a:lnTo>
                    <a:lnTo>
                      <a:pt x="973" y="329"/>
                    </a:lnTo>
                    <a:lnTo>
                      <a:pt x="982" y="344"/>
                    </a:lnTo>
                    <a:lnTo>
                      <a:pt x="992" y="358"/>
                    </a:lnTo>
                    <a:lnTo>
                      <a:pt x="997" y="366"/>
                    </a:lnTo>
                    <a:lnTo>
                      <a:pt x="1009" y="377"/>
                    </a:lnTo>
                    <a:lnTo>
                      <a:pt x="1023" y="388"/>
                    </a:lnTo>
                    <a:lnTo>
                      <a:pt x="1039" y="396"/>
                    </a:lnTo>
                    <a:lnTo>
                      <a:pt x="1057" y="401"/>
                    </a:lnTo>
                    <a:lnTo>
                      <a:pt x="1074" y="403"/>
                    </a:lnTo>
                    <a:lnTo>
                      <a:pt x="1094" y="404"/>
                    </a:lnTo>
                    <a:lnTo>
                      <a:pt x="1113" y="402"/>
                    </a:lnTo>
                    <a:lnTo>
                      <a:pt x="1130" y="401"/>
                    </a:lnTo>
                    <a:lnTo>
                      <a:pt x="1145" y="400"/>
                    </a:lnTo>
                    <a:lnTo>
                      <a:pt x="1154" y="404"/>
                    </a:lnTo>
                    <a:lnTo>
                      <a:pt x="1157" y="412"/>
                    </a:lnTo>
                    <a:lnTo>
                      <a:pt x="1158" y="420"/>
                    </a:lnTo>
                    <a:lnTo>
                      <a:pt x="1157" y="427"/>
                    </a:lnTo>
                    <a:lnTo>
                      <a:pt x="1153" y="442"/>
                    </a:lnTo>
                    <a:lnTo>
                      <a:pt x="1147" y="456"/>
                    </a:lnTo>
                    <a:lnTo>
                      <a:pt x="1140" y="472"/>
                    </a:lnTo>
                    <a:lnTo>
                      <a:pt x="1131" y="491"/>
                    </a:lnTo>
                    <a:lnTo>
                      <a:pt x="1120" y="509"/>
                    </a:lnTo>
                    <a:lnTo>
                      <a:pt x="1109" y="525"/>
                    </a:lnTo>
                    <a:lnTo>
                      <a:pt x="1096" y="544"/>
                    </a:lnTo>
                    <a:lnTo>
                      <a:pt x="1085" y="557"/>
                    </a:lnTo>
                    <a:lnTo>
                      <a:pt x="1073" y="566"/>
                    </a:lnTo>
                    <a:lnTo>
                      <a:pt x="0" y="565"/>
                    </a:lnTo>
                    <a:close/>
                  </a:path>
                </a:pathLst>
              </a:custGeom>
              <a:solidFill>
                <a:srgbClr val="C0C0C0"/>
              </a:solidFill>
              <a:ln w="143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56" name="Rectangle 32"/>
              <p:cNvSpPr>
                <a:spLocks noChangeArrowheads="1"/>
              </p:cNvSpPr>
              <p:nvPr/>
            </p:nvSpPr>
            <p:spPr bwMode="auto">
              <a:xfrm>
                <a:off x="972" y="3126"/>
                <a:ext cx="1074" cy="100"/>
              </a:xfrm>
              <a:prstGeom prst="rect">
                <a:avLst/>
              </a:prstGeom>
              <a:solidFill>
                <a:srgbClr val="C0C0C0"/>
              </a:solidFill>
              <a:ln w="1435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657" name="Group 33"/>
            <p:cNvGrpSpPr>
              <a:grpSpLocks/>
            </p:cNvGrpSpPr>
            <p:nvPr/>
          </p:nvGrpSpPr>
          <p:grpSpPr bwMode="auto">
            <a:xfrm>
              <a:off x="2747" y="2545"/>
              <a:ext cx="1362" cy="682"/>
              <a:chOff x="2747" y="2545"/>
              <a:chExt cx="1362" cy="682"/>
            </a:xfrm>
          </p:grpSpPr>
          <p:sp>
            <p:nvSpPr>
              <p:cNvPr id="1050658" name="Freeform 34"/>
              <p:cNvSpPr>
                <a:spLocks/>
              </p:cNvSpPr>
              <p:nvPr/>
            </p:nvSpPr>
            <p:spPr bwMode="auto">
              <a:xfrm>
                <a:off x="2747" y="2545"/>
                <a:ext cx="1361" cy="578"/>
              </a:xfrm>
              <a:custGeom>
                <a:avLst/>
                <a:gdLst/>
                <a:ahLst/>
                <a:cxnLst>
                  <a:cxn ang="0">
                    <a:pos x="237" y="47"/>
                  </a:cxn>
                  <a:cxn ang="0">
                    <a:pos x="281" y="55"/>
                  </a:cxn>
                  <a:cxn ang="0">
                    <a:pos x="327" y="63"/>
                  </a:cxn>
                  <a:cxn ang="0">
                    <a:pos x="375" y="60"/>
                  </a:cxn>
                  <a:cxn ang="0">
                    <a:pos x="421" y="44"/>
                  </a:cxn>
                  <a:cxn ang="0">
                    <a:pos x="468" y="25"/>
                  </a:cxn>
                  <a:cxn ang="0">
                    <a:pos x="514" y="23"/>
                  </a:cxn>
                  <a:cxn ang="0">
                    <a:pos x="551" y="44"/>
                  </a:cxn>
                  <a:cxn ang="0">
                    <a:pos x="549" y="91"/>
                  </a:cxn>
                  <a:cxn ang="0">
                    <a:pos x="538" y="140"/>
                  </a:cxn>
                  <a:cxn ang="0">
                    <a:pos x="566" y="175"/>
                  </a:cxn>
                  <a:cxn ang="0">
                    <a:pos x="621" y="187"/>
                  </a:cxn>
                  <a:cxn ang="0">
                    <a:pos x="686" y="188"/>
                  </a:cxn>
                  <a:cxn ang="0">
                    <a:pos x="745" y="173"/>
                  </a:cxn>
                  <a:cxn ang="0">
                    <a:pos x="785" y="146"/>
                  </a:cxn>
                  <a:cxn ang="0">
                    <a:pos x="801" y="95"/>
                  </a:cxn>
                  <a:cxn ang="0">
                    <a:pos x="811" y="48"/>
                  </a:cxn>
                  <a:cxn ang="0">
                    <a:pos x="846" y="19"/>
                  </a:cxn>
                  <a:cxn ang="0">
                    <a:pos x="898" y="4"/>
                  </a:cxn>
                  <a:cxn ang="0">
                    <a:pos x="960" y="0"/>
                  </a:cxn>
                  <a:cxn ang="0">
                    <a:pos x="1019" y="4"/>
                  </a:cxn>
                  <a:cxn ang="0">
                    <a:pos x="1071" y="10"/>
                  </a:cxn>
                  <a:cxn ang="0">
                    <a:pos x="187" y="577"/>
                  </a:cxn>
                  <a:cxn ang="0">
                    <a:pos x="196" y="536"/>
                  </a:cxn>
                  <a:cxn ang="0">
                    <a:pos x="215" y="503"/>
                  </a:cxn>
                  <a:cxn ang="0">
                    <a:pos x="245" y="473"/>
                  </a:cxn>
                  <a:cxn ang="0">
                    <a:pos x="266" y="442"/>
                  </a:cxn>
                  <a:cxn ang="0">
                    <a:pos x="265" y="401"/>
                  </a:cxn>
                  <a:cxn ang="0">
                    <a:pos x="242" y="375"/>
                  </a:cxn>
                  <a:cxn ang="0">
                    <a:pos x="201" y="366"/>
                  </a:cxn>
                  <a:cxn ang="0">
                    <a:pos x="154" y="372"/>
                  </a:cxn>
                  <a:cxn ang="0">
                    <a:pos x="101" y="386"/>
                  </a:cxn>
                  <a:cxn ang="0">
                    <a:pos x="49" y="384"/>
                  </a:cxn>
                  <a:cxn ang="0">
                    <a:pos x="11" y="365"/>
                  </a:cxn>
                  <a:cxn ang="0">
                    <a:pos x="2" y="323"/>
                  </a:cxn>
                  <a:cxn ang="0">
                    <a:pos x="23" y="287"/>
                  </a:cxn>
                  <a:cxn ang="0">
                    <a:pos x="58" y="263"/>
                  </a:cxn>
                  <a:cxn ang="0">
                    <a:pos x="101" y="253"/>
                  </a:cxn>
                  <a:cxn ang="0">
                    <a:pos x="155" y="245"/>
                  </a:cxn>
                  <a:cxn ang="0">
                    <a:pos x="192" y="221"/>
                  </a:cxn>
                  <a:cxn ang="0">
                    <a:pos x="208" y="185"/>
                  </a:cxn>
                  <a:cxn ang="0">
                    <a:pos x="207" y="132"/>
                  </a:cxn>
                  <a:cxn ang="0">
                    <a:pos x="203" y="73"/>
                  </a:cxn>
                </a:cxnLst>
                <a:rect l="0" t="0" r="r" b="b"/>
                <a:pathLst>
                  <a:path w="1361" h="578">
                    <a:moveTo>
                      <a:pt x="207" y="54"/>
                    </a:moveTo>
                    <a:lnTo>
                      <a:pt x="220" y="50"/>
                    </a:lnTo>
                    <a:lnTo>
                      <a:pt x="237" y="47"/>
                    </a:lnTo>
                    <a:lnTo>
                      <a:pt x="253" y="48"/>
                    </a:lnTo>
                    <a:lnTo>
                      <a:pt x="267" y="51"/>
                    </a:lnTo>
                    <a:lnTo>
                      <a:pt x="281" y="55"/>
                    </a:lnTo>
                    <a:lnTo>
                      <a:pt x="296" y="58"/>
                    </a:lnTo>
                    <a:lnTo>
                      <a:pt x="314" y="61"/>
                    </a:lnTo>
                    <a:lnTo>
                      <a:pt x="327" y="63"/>
                    </a:lnTo>
                    <a:lnTo>
                      <a:pt x="344" y="64"/>
                    </a:lnTo>
                    <a:lnTo>
                      <a:pt x="361" y="63"/>
                    </a:lnTo>
                    <a:lnTo>
                      <a:pt x="375" y="60"/>
                    </a:lnTo>
                    <a:lnTo>
                      <a:pt x="391" y="56"/>
                    </a:lnTo>
                    <a:lnTo>
                      <a:pt x="407" y="50"/>
                    </a:lnTo>
                    <a:lnTo>
                      <a:pt x="421" y="44"/>
                    </a:lnTo>
                    <a:lnTo>
                      <a:pt x="436" y="37"/>
                    </a:lnTo>
                    <a:lnTo>
                      <a:pt x="450" y="31"/>
                    </a:lnTo>
                    <a:lnTo>
                      <a:pt x="468" y="25"/>
                    </a:lnTo>
                    <a:lnTo>
                      <a:pt x="482" y="22"/>
                    </a:lnTo>
                    <a:lnTo>
                      <a:pt x="498" y="21"/>
                    </a:lnTo>
                    <a:lnTo>
                      <a:pt x="514" y="23"/>
                    </a:lnTo>
                    <a:lnTo>
                      <a:pt x="528" y="27"/>
                    </a:lnTo>
                    <a:lnTo>
                      <a:pt x="542" y="36"/>
                    </a:lnTo>
                    <a:lnTo>
                      <a:pt x="551" y="44"/>
                    </a:lnTo>
                    <a:lnTo>
                      <a:pt x="555" y="58"/>
                    </a:lnTo>
                    <a:lnTo>
                      <a:pt x="553" y="73"/>
                    </a:lnTo>
                    <a:lnTo>
                      <a:pt x="549" y="91"/>
                    </a:lnTo>
                    <a:lnTo>
                      <a:pt x="542" y="109"/>
                    </a:lnTo>
                    <a:lnTo>
                      <a:pt x="537" y="125"/>
                    </a:lnTo>
                    <a:lnTo>
                      <a:pt x="538" y="140"/>
                    </a:lnTo>
                    <a:lnTo>
                      <a:pt x="544" y="155"/>
                    </a:lnTo>
                    <a:lnTo>
                      <a:pt x="555" y="167"/>
                    </a:lnTo>
                    <a:lnTo>
                      <a:pt x="566" y="175"/>
                    </a:lnTo>
                    <a:lnTo>
                      <a:pt x="581" y="179"/>
                    </a:lnTo>
                    <a:lnTo>
                      <a:pt x="598" y="184"/>
                    </a:lnTo>
                    <a:lnTo>
                      <a:pt x="621" y="187"/>
                    </a:lnTo>
                    <a:lnTo>
                      <a:pt x="640" y="189"/>
                    </a:lnTo>
                    <a:lnTo>
                      <a:pt x="664" y="190"/>
                    </a:lnTo>
                    <a:lnTo>
                      <a:pt x="686" y="188"/>
                    </a:lnTo>
                    <a:lnTo>
                      <a:pt x="706" y="185"/>
                    </a:lnTo>
                    <a:lnTo>
                      <a:pt x="727" y="179"/>
                    </a:lnTo>
                    <a:lnTo>
                      <a:pt x="745" y="173"/>
                    </a:lnTo>
                    <a:lnTo>
                      <a:pt x="759" y="165"/>
                    </a:lnTo>
                    <a:lnTo>
                      <a:pt x="774" y="156"/>
                    </a:lnTo>
                    <a:lnTo>
                      <a:pt x="785" y="146"/>
                    </a:lnTo>
                    <a:lnTo>
                      <a:pt x="794" y="134"/>
                    </a:lnTo>
                    <a:lnTo>
                      <a:pt x="800" y="119"/>
                    </a:lnTo>
                    <a:lnTo>
                      <a:pt x="801" y="95"/>
                    </a:lnTo>
                    <a:lnTo>
                      <a:pt x="801" y="76"/>
                    </a:lnTo>
                    <a:lnTo>
                      <a:pt x="804" y="60"/>
                    </a:lnTo>
                    <a:lnTo>
                      <a:pt x="811" y="48"/>
                    </a:lnTo>
                    <a:lnTo>
                      <a:pt x="821" y="37"/>
                    </a:lnTo>
                    <a:lnTo>
                      <a:pt x="832" y="27"/>
                    </a:lnTo>
                    <a:lnTo>
                      <a:pt x="846" y="19"/>
                    </a:lnTo>
                    <a:lnTo>
                      <a:pt x="860" y="12"/>
                    </a:lnTo>
                    <a:lnTo>
                      <a:pt x="880" y="7"/>
                    </a:lnTo>
                    <a:lnTo>
                      <a:pt x="898" y="4"/>
                    </a:lnTo>
                    <a:lnTo>
                      <a:pt x="918" y="2"/>
                    </a:lnTo>
                    <a:lnTo>
                      <a:pt x="939" y="1"/>
                    </a:lnTo>
                    <a:lnTo>
                      <a:pt x="960" y="0"/>
                    </a:lnTo>
                    <a:lnTo>
                      <a:pt x="984" y="1"/>
                    </a:lnTo>
                    <a:lnTo>
                      <a:pt x="1003" y="2"/>
                    </a:lnTo>
                    <a:lnTo>
                      <a:pt x="1019" y="4"/>
                    </a:lnTo>
                    <a:lnTo>
                      <a:pt x="1037" y="7"/>
                    </a:lnTo>
                    <a:lnTo>
                      <a:pt x="1053" y="9"/>
                    </a:lnTo>
                    <a:lnTo>
                      <a:pt x="1071" y="10"/>
                    </a:lnTo>
                    <a:lnTo>
                      <a:pt x="1204" y="13"/>
                    </a:lnTo>
                    <a:lnTo>
                      <a:pt x="1361" y="578"/>
                    </a:lnTo>
                    <a:lnTo>
                      <a:pt x="187" y="577"/>
                    </a:lnTo>
                    <a:lnTo>
                      <a:pt x="188" y="561"/>
                    </a:lnTo>
                    <a:lnTo>
                      <a:pt x="191" y="548"/>
                    </a:lnTo>
                    <a:lnTo>
                      <a:pt x="196" y="536"/>
                    </a:lnTo>
                    <a:lnTo>
                      <a:pt x="200" y="526"/>
                    </a:lnTo>
                    <a:lnTo>
                      <a:pt x="207" y="515"/>
                    </a:lnTo>
                    <a:lnTo>
                      <a:pt x="215" y="503"/>
                    </a:lnTo>
                    <a:lnTo>
                      <a:pt x="225" y="493"/>
                    </a:lnTo>
                    <a:lnTo>
                      <a:pt x="234" y="484"/>
                    </a:lnTo>
                    <a:lnTo>
                      <a:pt x="245" y="473"/>
                    </a:lnTo>
                    <a:lnTo>
                      <a:pt x="254" y="464"/>
                    </a:lnTo>
                    <a:lnTo>
                      <a:pt x="260" y="453"/>
                    </a:lnTo>
                    <a:lnTo>
                      <a:pt x="266" y="442"/>
                    </a:lnTo>
                    <a:lnTo>
                      <a:pt x="269" y="426"/>
                    </a:lnTo>
                    <a:lnTo>
                      <a:pt x="268" y="411"/>
                    </a:lnTo>
                    <a:lnTo>
                      <a:pt x="265" y="401"/>
                    </a:lnTo>
                    <a:lnTo>
                      <a:pt x="259" y="391"/>
                    </a:lnTo>
                    <a:lnTo>
                      <a:pt x="251" y="382"/>
                    </a:lnTo>
                    <a:lnTo>
                      <a:pt x="242" y="375"/>
                    </a:lnTo>
                    <a:lnTo>
                      <a:pt x="231" y="370"/>
                    </a:lnTo>
                    <a:lnTo>
                      <a:pt x="216" y="367"/>
                    </a:lnTo>
                    <a:lnTo>
                      <a:pt x="201" y="366"/>
                    </a:lnTo>
                    <a:lnTo>
                      <a:pt x="185" y="367"/>
                    </a:lnTo>
                    <a:lnTo>
                      <a:pt x="170" y="369"/>
                    </a:lnTo>
                    <a:lnTo>
                      <a:pt x="154" y="372"/>
                    </a:lnTo>
                    <a:lnTo>
                      <a:pt x="135" y="378"/>
                    </a:lnTo>
                    <a:lnTo>
                      <a:pt x="118" y="382"/>
                    </a:lnTo>
                    <a:lnTo>
                      <a:pt x="101" y="386"/>
                    </a:lnTo>
                    <a:lnTo>
                      <a:pt x="80" y="388"/>
                    </a:lnTo>
                    <a:lnTo>
                      <a:pt x="64" y="388"/>
                    </a:lnTo>
                    <a:lnTo>
                      <a:pt x="49" y="384"/>
                    </a:lnTo>
                    <a:lnTo>
                      <a:pt x="34" y="380"/>
                    </a:lnTo>
                    <a:lnTo>
                      <a:pt x="22" y="374"/>
                    </a:lnTo>
                    <a:lnTo>
                      <a:pt x="11" y="365"/>
                    </a:lnTo>
                    <a:lnTo>
                      <a:pt x="3" y="352"/>
                    </a:lnTo>
                    <a:lnTo>
                      <a:pt x="0" y="337"/>
                    </a:lnTo>
                    <a:lnTo>
                      <a:pt x="2" y="323"/>
                    </a:lnTo>
                    <a:lnTo>
                      <a:pt x="8" y="309"/>
                    </a:lnTo>
                    <a:lnTo>
                      <a:pt x="13" y="298"/>
                    </a:lnTo>
                    <a:lnTo>
                      <a:pt x="23" y="287"/>
                    </a:lnTo>
                    <a:lnTo>
                      <a:pt x="34" y="277"/>
                    </a:lnTo>
                    <a:lnTo>
                      <a:pt x="45" y="271"/>
                    </a:lnTo>
                    <a:lnTo>
                      <a:pt x="58" y="263"/>
                    </a:lnTo>
                    <a:lnTo>
                      <a:pt x="71" y="259"/>
                    </a:lnTo>
                    <a:lnTo>
                      <a:pt x="85" y="256"/>
                    </a:lnTo>
                    <a:lnTo>
                      <a:pt x="101" y="253"/>
                    </a:lnTo>
                    <a:lnTo>
                      <a:pt x="119" y="250"/>
                    </a:lnTo>
                    <a:lnTo>
                      <a:pt x="139" y="248"/>
                    </a:lnTo>
                    <a:lnTo>
                      <a:pt x="155" y="245"/>
                    </a:lnTo>
                    <a:lnTo>
                      <a:pt x="172" y="238"/>
                    </a:lnTo>
                    <a:lnTo>
                      <a:pt x="183" y="230"/>
                    </a:lnTo>
                    <a:lnTo>
                      <a:pt x="192" y="221"/>
                    </a:lnTo>
                    <a:lnTo>
                      <a:pt x="200" y="210"/>
                    </a:lnTo>
                    <a:lnTo>
                      <a:pt x="204" y="199"/>
                    </a:lnTo>
                    <a:lnTo>
                      <a:pt x="208" y="185"/>
                    </a:lnTo>
                    <a:lnTo>
                      <a:pt x="209" y="166"/>
                    </a:lnTo>
                    <a:lnTo>
                      <a:pt x="208" y="150"/>
                    </a:lnTo>
                    <a:lnTo>
                      <a:pt x="207" y="132"/>
                    </a:lnTo>
                    <a:lnTo>
                      <a:pt x="206" y="114"/>
                    </a:lnTo>
                    <a:lnTo>
                      <a:pt x="204" y="92"/>
                    </a:lnTo>
                    <a:lnTo>
                      <a:pt x="203" y="73"/>
                    </a:lnTo>
                    <a:lnTo>
                      <a:pt x="204" y="61"/>
                    </a:lnTo>
                    <a:lnTo>
                      <a:pt x="207" y="54"/>
                    </a:lnTo>
                    <a:close/>
                  </a:path>
                </a:pathLst>
              </a:custGeom>
              <a:solidFill>
                <a:srgbClr val="33CCCC"/>
              </a:solidFill>
              <a:ln w="143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59" name="Rectangle 35"/>
              <p:cNvSpPr>
                <a:spLocks noChangeArrowheads="1"/>
              </p:cNvSpPr>
              <p:nvPr/>
            </p:nvSpPr>
            <p:spPr bwMode="auto">
              <a:xfrm>
                <a:off x="2929" y="3123"/>
                <a:ext cx="1180" cy="104"/>
              </a:xfrm>
              <a:prstGeom prst="rect">
                <a:avLst/>
              </a:prstGeom>
              <a:solidFill>
                <a:srgbClr val="33CCCC"/>
              </a:solidFill>
              <a:ln w="1435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0660" name="Rectangle 36"/>
          <p:cNvSpPr>
            <a:spLocks noChangeArrowheads="1"/>
          </p:cNvSpPr>
          <p:nvPr/>
        </p:nvSpPr>
        <p:spPr bwMode="auto">
          <a:xfrm>
            <a:off x="609600" y="714375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eaLnBrk="1" hangingPunct="1"/>
            <a:r>
              <a:rPr lang="en-US" sz="4400" i="0">
                <a:effectLst/>
              </a:rPr>
              <a:t>    </a:t>
            </a:r>
            <a:endParaRPr lang="en-US" sz="3200">
              <a:effectLst/>
              <a:latin typeface="Times New Roman" pitchFamily="18" charset="0"/>
            </a:endParaRPr>
          </a:p>
        </p:txBody>
      </p:sp>
      <p:sp>
        <p:nvSpPr>
          <p:cNvPr id="1050661" name="Text Box 37"/>
          <p:cNvSpPr txBox="1">
            <a:spLocks noChangeArrowheads="1"/>
          </p:cNvSpPr>
          <p:nvPr/>
        </p:nvSpPr>
        <p:spPr bwMode="auto">
          <a:xfrm>
            <a:off x="2895600" y="2667000"/>
            <a:ext cx="114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effectLst/>
              </a:rPr>
              <a:t>Right</a:t>
            </a:r>
          </a:p>
          <a:p>
            <a:r>
              <a:rPr lang="en-US" sz="1200" b="1" i="0">
                <a:effectLst/>
              </a:rPr>
              <a:t> Person</a:t>
            </a:r>
          </a:p>
          <a:p>
            <a:pPr algn="l" eaLnBrk="1" hangingPunct="1"/>
            <a:endParaRPr lang="en-US" sz="1200" b="1" i="0">
              <a:effectLst/>
            </a:endParaRPr>
          </a:p>
        </p:txBody>
      </p:sp>
      <p:sp>
        <p:nvSpPr>
          <p:cNvPr id="1050662" name="Text Box 38"/>
          <p:cNvSpPr txBox="1">
            <a:spLocks noChangeArrowheads="1"/>
          </p:cNvSpPr>
          <p:nvPr/>
        </p:nvSpPr>
        <p:spPr bwMode="auto">
          <a:xfrm>
            <a:off x="2581275" y="49069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b="1" i="0">
                <a:effectLst/>
              </a:rPr>
              <a:t>Right Environment</a:t>
            </a:r>
          </a:p>
        </p:txBody>
      </p:sp>
      <p:sp>
        <p:nvSpPr>
          <p:cNvPr id="1050663" name="Text Box 39"/>
          <p:cNvSpPr txBox="1">
            <a:spLocks noChangeArrowheads="1"/>
          </p:cNvSpPr>
          <p:nvPr/>
        </p:nvSpPr>
        <p:spPr bwMode="auto">
          <a:xfrm>
            <a:off x="4495800" y="35814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b="1" i="0">
                <a:effectLst/>
              </a:rPr>
              <a:t>Patient and Family</a:t>
            </a:r>
          </a:p>
        </p:txBody>
      </p:sp>
      <p:sp>
        <p:nvSpPr>
          <p:cNvPr id="1050664" name="Text Box 40"/>
          <p:cNvSpPr txBox="1">
            <a:spLocks noChangeArrowheads="1"/>
          </p:cNvSpPr>
          <p:nvPr/>
        </p:nvSpPr>
        <p:spPr bwMode="auto">
          <a:xfrm>
            <a:off x="7381875" y="3228975"/>
            <a:ext cx="777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lang="en-US" sz="1200" i="0">
              <a:effectLst/>
            </a:endParaRPr>
          </a:p>
        </p:txBody>
      </p:sp>
      <p:sp>
        <p:nvSpPr>
          <p:cNvPr id="1050665" name="Text Box 41"/>
          <p:cNvSpPr txBox="1">
            <a:spLocks noChangeArrowheads="1"/>
          </p:cNvSpPr>
          <p:nvPr/>
        </p:nvSpPr>
        <p:spPr bwMode="auto">
          <a:xfrm>
            <a:off x="6324600" y="259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b="1" i="0">
                <a:effectLst/>
              </a:rPr>
              <a:t>Right Process</a:t>
            </a:r>
          </a:p>
        </p:txBody>
      </p:sp>
      <p:sp>
        <p:nvSpPr>
          <p:cNvPr id="1050666" name="Text Box 42"/>
          <p:cNvSpPr txBox="1">
            <a:spLocks noChangeArrowheads="1"/>
          </p:cNvSpPr>
          <p:nvPr/>
        </p:nvSpPr>
        <p:spPr bwMode="auto">
          <a:xfrm>
            <a:off x="7153275" y="6008688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lang="en-US" sz="1200" i="0">
              <a:effectLst/>
            </a:endParaRPr>
          </a:p>
        </p:txBody>
      </p:sp>
      <p:sp>
        <p:nvSpPr>
          <p:cNvPr id="1050667" name="Text Box 43"/>
          <p:cNvSpPr txBox="1">
            <a:spLocks noChangeArrowheads="1"/>
          </p:cNvSpPr>
          <p:nvPr/>
        </p:nvSpPr>
        <p:spPr bwMode="auto">
          <a:xfrm>
            <a:off x="6400800" y="4876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200" b="1" i="0">
                <a:effectLst/>
              </a:rPr>
              <a:t>Right Reward</a:t>
            </a:r>
          </a:p>
        </p:txBody>
      </p:sp>
      <p:sp>
        <p:nvSpPr>
          <p:cNvPr id="1050669" name="Arc 45"/>
          <p:cNvSpPr>
            <a:spLocks/>
          </p:cNvSpPr>
          <p:nvPr/>
        </p:nvSpPr>
        <p:spPr bwMode="auto">
          <a:xfrm flipH="1">
            <a:off x="1590675" y="1676400"/>
            <a:ext cx="7162800" cy="5089525"/>
          </a:xfrm>
          <a:custGeom>
            <a:avLst/>
            <a:gdLst>
              <a:gd name="G0" fmla="+- 21600 0 0"/>
              <a:gd name="G1" fmla="+- 21584 0 0"/>
              <a:gd name="G2" fmla="+- 21600 0 0"/>
              <a:gd name="T0" fmla="*/ 23560 w 43200"/>
              <a:gd name="T1" fmla="*/ 73 h 43184"/>
              <a:gd name="T2" fmla="*/ 20772 w 43200"/>
              <a:gd name="T3" fmla="*/ 0 h 43184"/>
              <a:gd name="T4" fmla="*/ 21600 w 43200"/>
              <a:gd name="T5" fmla="*/ 21584 h 4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4" fill="none" extrusionOk="0">
                <a:moveTo>
                  <a:pt x="23559" y="73"/>
                </a:moveTo>
                <a:cubicBezTo>
                  <a:pt x="34683" y="1086"/>
                  <a:pt x="43200" y="10414"/>
                  <a:pt x="43200" y="21584"/>
                </a:cubicBezTo>
                <a:cubicBezTo>
                  <a:pt x="43200" y="33513"/>
                  <a:pt x="33529" y="43184"/>
                  <a:pt x="21600" y="43184"/>
                </a:cubicBezTo>
                <a:cubicBezTo>
                  <a:pt x="9670" y="43184"/>
                  <a:pt x="0" y="33513"/>
                  <a:pt x="0" y="21584"/>
                </a:cubicBezTo>
                <a:cubicBezTo>
                  <a:pt x="-1" y="9976"/>
                  <a:pt x="9173" y="444"/>
                  <a:pt x="20771" y="-1"/>
                </a:cubicBezTo>
              </a:path>
              <a:path w="43200" h="43184" stroke="0" extrusionOk="0">
                <a:moveTo>
                  <a:pt x="23559" y="73"/>
                </a:moveTo>
                <a:cubicBezTo>
                  <a:pt x="34683" y="1086"/>
                  <a:pt x="43200" y="10414"/>
                  <a:pt x="43200" y="21584"/>
                </a:cubicBezTo>
                <a:cubicBezTo>
                  <a:pt x="43200" y="33513"/>
                  <a:pt x="33529" y="43184"/>
                  <a:pt x="21600" y="43184"/>
                </a:cubicBezTo>
                <a:cubicBezTo>
                  <a:pt x="9670" y="43184"/>
                  <a:pt x="0" y="33513"/>
                  <a:pt x="0" y="21584"/>
                </a:cubicBezTo>
                <a:cubicBezTo>
                  <a:pt x="-1" y="9976"/>
                  <a:pt x="9173" y="444"/>
                  <a:pt x="20771" y="-1"/>
                </a:cubicBezTo>
                <a:lnTo>
                  <a:pt x="21600" y="21584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670" name="Text Box 46"/>
          <p:cNvSpPr txBox="1">
            <a:spLocks noChangeArrowheads="1"/>
          </p:cNvSpPr>
          <p:nvPr/>
        </p:nvSpPr>
        <p:spPr bwMode="auto">
          <a:xfrm>
            <a:off x="4867275" y="1447800"/>
            <a:ext cx="454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effectLst/>
              </a:rPr>
              <a:t>IT</a:t>
            </a:r>
          </a:p>
        </p:txBody>
      </p:sp>
      <p:sp>
        <p:nvSpPr>
          <p:cNvPr id="1050672" name="Rectangle 48"/>
          <p:cNvSpPr>
            <a:spLocks noChangeArrowheads="1"/>
          </p:cNvSpPr>
          <p:nvPr/>
        </p:nvSpPr>
        <p:spPr bwMode="auto">
          <a:xfrm>
            <a:off x="8382000" y="6019800"/>
            <a:ext cx="407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0">
                <a:effectLst/>
              </a:rPr>
              <a:t>©</a:t>
            </a:r>
          </a:p>
        </p:txBody>
      </p:sp>
      <p:sp>
        <p:nvSpPr>
          <p:cNvPr id="1050673" name="Text Box 49"/>
          <p:cNvSpPr txBox="1">
            <a:spLocks noChangeArrowheads="1"/>
          </p:cNvSpPr>
          <p:nvPr/>
        </p:nvSpPr>
        <p:spPr bwMode="auto">
          <a:xfrm>
            <a:off x="6477000" y="3802063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effectLst/>
              </a:rPr>
              <a:t>Right Service</a:t>
            </a:r>
          </a:p>
        </p:txBody>
      </p:sp>
      <p:sp>
        <p:nvSpPr>
          <p:cNvPr id="1050674" name="Text Box 50"/>
          <p:cNvSpPr txBox="1">
            <a:spLocks noChangeArrowheads="1"/>
          </p:cNvSpPr>
          <p:nvPr/>
        </p:nvSpPr>
        <p:spPr bwMode="auto">
          <a:xfrm>
            <a:off x="2743200" y="3810000"/>
            <a:ext cx="137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effectLst/>
              </a:rPr>
              <a:t>Right Communication</a:t>
            </a:r>
          </a:p>
          <a:p>
            <a:pPr algn="l" eaLnBrk="1" hangingPunct="1"/>
            <a:endParaRPr lang="en-US" sz="1200" b="1" i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772" name="Picture 4" descr="nishi_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20669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541713" y="3048000"/>
            <a:ext cx="2057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7351713" y="1219200"/>
            <a:ext cx="1447800" cy="14478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 flipH="1">
            <a:off x="6894513" y="2514600"/>
            <a:ext cx="685800" cy="838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5294313" y="3352800"/>
            <a:ext cx="3124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WASTE</a:t>
            </a: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6894513" y="3810000"/>
            <a:ext cx="0" cy="1219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>
            <a:off x="5980113" y="5029200"/>
            <a:ext cx="914400" cy="838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>
            <a:off x="6894513" y="5029200"/>
            <a:ext cx="609600" cy="838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3770313" y="2590800"/>
            <a:ext cx="1447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Lean</a:t>
            </a:r>
          </a:p>
        </p:txBody>
      </p:sp>
      <p:sp>
        <p:nvSpPr>
          <p:cNvPr id="1056781" name="Text Box 13"/>
          <p:cNvSpPr txBox="1">
            <a:spLocks noChangeArrowheads="1"/>
          </p:cNvSpPr>
          <p:nvPr/>
        </p:nvSpPr>
        <p:spPr bwMode="auto">
          <a:xfrm>
            <a:off x="8382000" y="6248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effectLst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28600" y="-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Healthcare</a:t>
            </a:r>
          </a:p>
        </p:txBody>
      </p:sp>
      <p:graphicFrame>
        <p:nvGraphicFramePr>
          <p:cNvPr id="1057798" name="Object 166"/>
          <p:cNvGraphicFramePr>
            <a:graphicFrameLocks noChangeAspect="1"/>
          </p:cNvGraphicFramePr>
          <p:nvPr/>
        </p:nvGraphicFramePr>
        <p:xfrm>
          <a:off x="6886575" y="152400"/>
          <a:ext cx="2181225" cy="1123950"/>
        </p:xfrm>
        <a:graphic>
          <a:graphicData uri="http://schemas.openxmlformats.org/presentationml/2006/ole">
            <p:oleObj spid="_x0000_s1057798" name="Photo Editor Photo" r:id="rId4" imgW="2180952" imgH="1123810" progId="MSPhotoEd.3">
              <p:embed/>
            </p:oleObj>
          </a:graphicData>
        </a:graphic>
      </p:graphicFrame>
      <p:pic>
        <p:nvPicPr>
          <p:cNvPr id="10578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1019175"/>
            <a:ext cx="8639175" cy="591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F1982B-6344-437F-A54E-5FEC1A264EAE}" type="slidenum">
              <a:rPr lang="en-US"/>
              <a:pPr/>
              <a:t>34</a:t>
            </a:fld>
            <a:endParaRPr lang="en-US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772400" cy="11620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7467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2"/>
                </a:solidFill>
              </a:rPr>
              <a:t>Conclusion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The current state of American healthcare cannot and should not be sustained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We must find and replicate new models for our health care system</a:t>
            </a:r>
          </a:p>
          <a:p>
            <a:pPr lvl="1">
              <a:lnSpc>
                <a:spcPct val="90000"/>
              </a:lnSpc>
              <a:buClr>
                <a:schemeClr val="bg2"/>
              </a:buClr>
            </a:pPr>
            <a:r>
              <a:rPr lang="en-US" sz="2400">
                <a:solidFill>
                  <a:schemeClr val="bg2"/>
                </a:solidFill>
              </a:rPr>
              <a:t>Everyone should embrace a less costly, higher quality, more just American health care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068" name="Picture 4" descr="Exh10-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905000"/>
            <a:ext cx="8601075" cy="4887913"/>
          </a:xfrm>
          <a:prstGeom prst="rect">
            <a:avLst/>
          </a:prstGeom>
          <a:noFill/>
        </p:spPr>
      </p:pic>
      <p:sp>
        <p:nvSpPr>
          <p:cNvPr id="984069" name="Rectangle 5"/>
          <p:cNvSpPr>
            <a:spLocks noChangeArrowheads="1"/>
          </p:cNvSpPr>
          <p:nvPr/>
        </p:nvSpPr>
        <p:spPr bwMode="auto">
          <a:xfrm>
            <a:off x="1198563" y="990600"/>
            <a:ext cx="7793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/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84072" name="Rectangle 8"/>
          <p:cNvSpPr>
            <a:spLocks noChangeArrowheads="1"/>
          </p:cNvSpPr>
          <p:nvPr/>
        </p:nvSpPr>
        <p:spPr bwMode="auto">
          <a:xfrm>
            <a:off x="381000" y="2286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Healthcare</a:t>
            </a:r>
          </a:p>
        </p:txBody>
      </p:sp>
      <p:graphicFrame>
        <p:nvGraphicFramePr>
          <p:cNvPr id="984073" name="Object 9"/>
          <p:cNvGraphicFramePr>
            <a:graphicFrameLocks noChangeAspect="1"/>
          </p:cNvGraphicFramePr>
          <p:nvPr/>
        </p:nvGraphicFramePr>
        <p:xfrm>
          <a:off x="6962775" y="95250"/>
          <a:ext cx="2181225" cy="1123950"/>
        </p:xfrm>
        <a:graphic>
          <a:graphicData uri="http://schemas.openxmlformats.org/presentationml/2006/ole">
            <p:oleObj spid="_x0000_s984073" name="Photo Editor Photo" r:id="rId5" imgW="2180952" imgH="112381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E4292-F665-4F6A-9E00-1CD7EF104EF6}" type="slidenum">
              <a:rPr lang="en-US"/>
              <a:pPr/>
              <a:t>5</a:t>
            </a:fld>
            <a:endParaRPr lang="en-US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772400" cy="11620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</a:rPr>
              <a:t>American Healthcare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4000"/>
          </a:p>
          <a:p>
            <a:pPr>
              <a:buFont typeface="Monotype Sorts" pitchFamily="2" charset="2"/>
              <a:buNone/>
            </a:pPr>
            <a:endParaRPr lang="en-US" sz="4000"/>
          </a:p>
          <a:p>
            <a:pPr lvl="4">
              <a:buFont typeface="Arial" charset="0"/>
              <a:buNone/>
            </a:pPr>
            <a:r>
              <a:rPr lang="en-US" sz="4000">
                <a:solidFill>
                  <a:schemeClr val="bg2"/>
                </a:solidFill>
              </a:rPr>
              <a:t>Coverage  =  Access</a:t>
            </a:r>
          </a:p>
        </p:txBody>
      </p:sp>
      <p:sp>
        <p:nvSpPr>
          <p:cNvPr id="1033220" name="Line 4"/>
          <p:cNvSpPr>
            <a:spLocks noChangeShapeType="1"/>
          </p:cNvSpPr>
          <p:nvPr/>
        </p:nvSpPr>
        <p:spPr bwMode="auto">
          <a:xfrm flipH="1">
            <a:off x="5181600" y="3352800"/>
            <a:ext cx="152400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71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"/>
            <a:ext cx="9144000" cy="655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0600"/>
            <a:ext cx="7083425" cy="5427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89187" name="Rectangle 3"/>
          <p:cNvSpPr>
            <a:spLocks noChangeArrowheads="1"/>
          </p:cNvSpPr>
          <p:nvPr/>
        </p:nvSpPr>
        <p:spPr bwMode="auto">
          <a:xfrm>
            <a:off x="228600" y="-3048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Healthcare</a:t>
            </a:r>
          </a:p>
        </p:txBody>
      </p:sp>
      <p:graphicFrame>
        <p:nvGraphicFramePr>
          <p:cNvPr id="989188" name="Object 4"/>
          <p:cNvGraphicFramePr>
            <a:graphicFrameLocks noChangeAspect="1"/>
          </p:cNvGraphicFramePr>
          <p:nvPr/>
        </p:nvGraphicFramePr>
        <p:xfrm>
          <a:off x="6934200" y="76200"/>
          <a:ext cx="2181225" cy="1123950"/>
        </p:xfrm>
        <a:graphic>
          <a:graphicData uri="http://schemas.openxmlformats.org/presentationml/2006/ole">
            <p:oleObj spid="_x0000_s989188" name="Photo Editor Photo" r:id="rId5" imgW="2180952" imgH="1123810" progId="MSPhotoEd.3">
              <p:embed/>
            </p:oleObj>
          </a:graphicData>
        </a:graphic>
      </p:graphicFrame>
      <p:sp>
        <p:nvSpPr>
          <p:cNvPr id="989189" name="Text Box 5"/>
          <p:cNvSpPr txBox="1">
            <a:spLocks noChangeArrowheads="1"/>
          </p:cNvSpPr>
          <p:nvPr/>
        </p:nvSpPr>
        <p:spPr bwMode="auto">
          <a:xfrm>
            <a:off x="152400" y="6400800"/>
            <a:ext cx="4114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Source: Organization for Economic Cooperation and Development (OECD)  McKinsey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3" y="912813"/>
            <a:ext cx="8270875" cy="5792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Rectangle 5"/>
          <p:cNvSpPr>
            <a:spLocks noChangeArrowheads="1"/>
          </p:cNvSpPr>
          <p:nvPr/>
        </p:nvSpPr>
        <p:spPr bwMode="auto">
          <a:xfrm>
            <a:off x="228600" y="-3048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American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Healthcare</a:t>
            </a:r>
          </a:p>
        </p:txBody>
      </p:sp>
      <p:graphicFrame>
        <p:nvGraphicFramePr>
          <p:cNvPr id="1049606" name="Object 6"/>
          <p:cNvGraphicFramePr>
            <a:graphicFrameLocks noChangeAspect="1"/>
          </p:cNvGraphicFramePr>
          <p:nvPr/>
        </p:nvGraphicFramePr>
        <p:xfrm>
          <a:off x="6934200" y="76200"/>
          <a:ext cx="2181225" cy="1123950"/>
        </p:xfrm>
        <a:graphic>
          <a:graphicData uri="http://schemas.openxmlformats.org/presentationml/2006/ole">
            <p:oleObj spid="_x0000_s1049606" name="Photo Editor Photo" r:id="rId5" imgW="2180952" imgH="112381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0" y="90488"/>
            <a:ext cx="91408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/>
          <a:lstStyle/>
          <a:p>
            <a:pPr algn="l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Exhibit ES-6. Total National Health Expenditure (NHE) Growth by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Provider Sector, Current Projections and with Policy Changes, 2009–2020 </a:t>
            </a:r>
          </a:p>
        </p:txBody>
      </p:sp>
      <p:graphicFrame>
        <p:nvGraphicFramePr>
          <p:cNvPr id="990211" name="Object 3"/>
          <p:cNvGraphicFramePr>
            <a:graphicFrameLocks noChangeAspect="1"/>
          </p:cNvGraphicFramePr>
          <p:nvPr/>
        </p:nvGraphicFramePr>
        <p:xfrm>
          <a:off x="2290763" y="2895600"/>
          <a:ext cx="4262437" cy="3319463"/>
        </p:xfrm>
        <a:graphic>
          <a:graphicData uri="http://schemas.openxmlformats.org/presentationml/2006/ole">
            <p:oleObj spid="_x0000_s990211" name="Chart" r:id="rId4" imgW="8648700" imgH="6734175" progId="MSGraph.Chart.8">
              <p:embed followColorScheme="full"/>
            </p:oleObj>
          </a:graphicData>
        </a:graphic>
      </p:graphicFrame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2686050" y="2095500"/>
            <a:ext cx="401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b="1" i="0">
                <a:effectLst/>
              </a:rPr>
              <a:t>Projected Growth, Current Policy</a:t>
            </a:r>
          </a:p>
        </p:txBody>
      </p:sp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3124200" y="2514600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200" b="1" i="0">
                <a:effectLst/>
              </a:rPr>
              <a:t>Expenditure (trillions)</a:t>
            </a:r>
          </a:p>
        </p:txBody>
      </p:sp>
      <p:sp>
        <p:nvSpPr>
          <p:cNvPr id="990214" name="Text Box 6"/>
          <p:cNvSpPr txBox="1">
            <a:spLocks noChangeArrowheads="1"/>
          </p:cNvSpPr>
          <p:nvPr/>
        </p:nvSpPr>
        <p:spPr bwMode="auto">
          <a:xfrm>
            <a:off x="44450" y="6343650"/>
            <a:ext cx="879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200" i="0">
                <a:effectLst/>
              </a:rPr>
              <a:t>Data: Estimates by The Lewin Group for The Commonwealth Fund.</a:t>
            </a:r>
          </a:p>
          <a:p>
            <a:pPr algn="l" eaLnBrk="1" hangingPunct="1"/>
            <a:r>
              <a:rPr lang="en-US" sz="1200" i="0">
                <a:effectLst/>
              </a:rPr>
              <a:t>Source: </a:t>
            </a:r>
            <a:r>
              <a:rPr lang="en-US" sz="1200">
                <a:effectLst/>
              </a:rPr>
              <a:t>The Path to a High Performance U.S. Health System: A 2020 Vision and the Policies to Pave the Way</a:t>
            </a:r>
            <a:r>
              <a:rPr lang="en-US" sz="1200" i="0">
                <a:effectLst/>
              </a:rPr>
              <a:t>, February 2009.</a:t>
            </a:r>
          </a:p>
        </p:txBody>
      </p:sp>
      <p:sp>
        <p:nvSpPr>
          <p:cNvPr id="990215" name="Rectangle 7"/>
          <p:cNvSpPr>
            <a:spLocks noChangeArrowheads="1"/>
          </p:cNvSpPr>
          <p:nvPr/>
        </p:nvSpPr>
        <p:spPr bwMode="auto">
          <a:xfrm>
            <a:off x="4025900" y="1828800"/>
            <a:ext cx="152400" cy="152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6" name="Rectangle 8"/>
          <p:cNvSpPr>
            <a:spLocks noChangeArrowheads="1"/>
          </p:cNvSpPr>
          <p:nvPr/>
        </p:nvSpPr>
        <p:spPr bwMode="auto">
          <a:xfrm>
            <a:off x="4025900" y="1524000"/>
            <a:ext cx="152400" cy="152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4025900" y="1219200"/>
            <a:ext cx="152400" cy="152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0218" name="Group 10"/>
          <p:cNvGrpSpPr>
            <a:grpSpLocks/>
          </p:cNvGrpSpPr>
          <p:nvPr/>
        </p:nvGrpSpPr>
        <p:grpSpPr bwMode="auto">
          <a:xfrm>
            <a:off x="3987800" y="965200"/>
            <a:ext cx="228600" cy="63500"/>
            <a:chOff x="4272" y="890"/>
            <a:chExt cx="144" cy="40"/>
          </a:xfrm>
        </p:grpSpPr>
        <p:sp>
          <p:nvSpPr>
            <p:cNvPr id="990219" name="Line 11"/>
            <p:cNvSpPr>
              <a:spLocks noChangeShapeType="1"/>
            </p:cNvSpPr>
            <p:nvPr/>
          </p:nvSpPr>
          <p:spPr bwMode="auto">
            <a:xfrm>
              <a:off x="4272" y="912"/>
              <a:ext cx="14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220" name="Rectangle 12"/>
            <p:cNvSpPr>
              <a:spLocks noChangeArrowheads="1"/>
            </p:cNvSpPr>
            <p:nvPr/>
          </p:nvSpPr>
          <p:spPr bwMode="auto">
            <a:xfrm>
              <a:off x="4323" y="890"/>
              <a:ext cx="40" cy="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0221" name="Text Box 13"/>
          <p:cNvSpPr txBox="1">
            <a:spLocks noChangeArrowheads="1"/>
          </p:cNvSpPr>
          <p:nvPr/>
        </p:nvSpPr>
        <p:spPr bwMode="auto">
          <a:xfrm>
            <a:off x="4176713" y="838200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 i="0">
                <a:effectLst/>
              </a:rPr>
              <a:t>Total NHE</a:t>
            </a:r>
          </a:p>
        </p:txBody>
      </p:sp>
      <p:sp>
        <p:nvSpPr>
          <p:cNvPr id="990222" name="Text Box 14"/>
          <p:cNvSpPr txBox="1">
            <a:spLocks noChangeArrowheads="1"/>
          </p:cNvSpPr>
          <p:nvPr/>
        </p:nvSpPr>
        <p:spPr bwMode="auto">
          <a:xfrm>
            <a:off x="4176713" y="1447800"/>
            <a:ext cx="278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 i="0">
                <a:effectLst/>
              </a:rPr>
              <a:t>Physician &amp; other professional</a:t>
            </a:r>
          </a:p>
        </p:txBody>
      </p:sp>
      <p:sp>
        <p:nvSpPr>
          <p:cNvPr id="990223" name="Text Box 15"/>
          <p:cNvSpPr txBox="1">
            <a:spLocks noChangeArrowheads="1"/>
          </p:cNvSpPr>
          <p:nvPr/>
        </p:nvSpPr>
        <p:spPr bwMode="auto">
          <a:xfrm>
            <a:off x="4176713" y="17526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 i="0">
                <a:effectLst/>
              </a:rPr>
              <a:t>Hospital</a:t>
            </a:r>
          </a:p>
        </p:txBody>
      </p:sp>
      <p:sp>
        <p:nvSpPr>
          <p:cNvPr id="990224" name="Text Box 16"/>
          <p:cNvSpPr txBox="1">
            <a:spLocks noChangeArrowheads="1"/>
          </p:cNvSpPr>
          <p:nvPr/>
        </p:nvSpPr>
        <p:spPr bwMode="auto">
          <a:xfrm>
            <a:off x="4176713" y="1136650"/>
            <a:ext cx="90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1" i="0">
                <a:effectLst/>
              </a:rPr>
              <a:t>All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ple Bars">
  <a:themeElements>
    <a:clrScheme name="Multiple Bars 1">
      <a:dk1>
        <a:srgbClr val="000000"/>
      </a:dk1>
      <a:lt1>
        <a:srgbClr val="FFFFFF"/>
      </a:lt1>
      <a:dk2>
        <a:srgbClr val="008080"/>
      </a:dk2>
      <a:lt2>
        <a:srgbClr val="FFFFFF"/>
      </a:lt2>
      <a:accent1>
        <a:srgbClr val="FF0033"/>
      </a:accent1>
      <a:accent2>
        <a:srgbClr val="3333FF"/>
      </a:accent2>
      <a:accent3>
        <a:srgbClr val="AAC0C0"/>
      </a:accent3>
      <a:accent4>
        <a:srgbClr val="DADADA"/>
      </a:accent4>
      <a:accent5>
        <a:srgbClr val="FFAAAD"/>
      </a:accent5>
      <a:accent6>
        <a:srgbClr val="2D2DE7"/>
      </a:accent6>
      <a:hlink>
        <a:srgbClr val="CBCBCB"/>
      </a:hlink>
      <a:folHlink>
        <a:srgbClr val="00CCCC"/>
      </a:folHlink>
    </a:clrScheme>
    <a:fontScheme name="Multiple Ba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ultiple Bars 1">
        <a:dk1>
          <a:srgbClr val="000000"/>
        </a:dk1>
        <a:lt1>
          <a:srgbClr val="FFFFFF"/>
        </a:lt1>
        <a:dk2>
          <a:srgbClr val="008080"/>
        </a:dk2>
        <a:lt2>
          <a:srgbClr val="FFFFFF"/>
        </a:lt2>
        <a:accent1>
          <a:srgbClr val="FF0033"/>
        </a:accent1>
        <a:accent2>
          <a:srgbClr val="3333FF"/>
        </a:accent2>
        <a:accent3>
          <a:srgbClr val="AAC0C0"/>
        </a:accent3>
        <a:accent4>
          <a:srgbClr val="DADADA"/>
        </a:accent4>
        <a:accent5>
          <a:srgbClr val="FFAAAD"/>
        </a:accent5>
        <a:accent6>
          <a:srgbClr val="2D2DE7"/>
        </a:accent6>
        <a:hlink>
          <a:srgbClr val="CBCBCB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e Bars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F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B9B9E7"/>
        </a:accent6>
        <a:hlink>
          <a:srgbClr val="CCE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ple Bars 4">
        <a:dk1>
          <a:srgbClr val="000000"/>
        </a:dk1>
        <a:lt1>
          <a:srgbClr val="FFFFFF"/>
        </a:lt1>
        <a:dk2>
          <a:srgbClr val="000080"/>
        </a:dk2>
        <a:lt2>
          <a:srgbClr val="FFFFFF"/>
        </a:lt2>
        <a:accent1>
          <a:srgbClr val="00FFCC"/>
        </a:accent1>
        <a:accent2>
          <a:srgbClr val="9933FF"/>
        </a:accent2>
        <a:accent3>
          <a:srgbClr val="AAAAC0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CC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e Bars 5">
        <a:dk1>
          <a:srgbClr val="000000"/>
        </a:dk1>
        <a:lt1>
          <a:srgbClr val="FFFFFF"/>
        </a:lt1>
        <a:dk2>
          <a:srgbClr val="990066"/>
        </a:dk2>
        <a:lt2>
          <a:srgbClr val="FFFFFF"/>
        </a:lt2>
        <a:accent1>
          <a:srgbClr val="FF9966"/>
        </a:accent1>
        <a:accent2>
          <a:srgbClr val="009966"/>
        </a:accent2>
        <a:accent3>
          <a:srgbClr val="CAAAB8"/>
        </a:accent3>
        <a:accent4>
          <a:srgbClr val="DADADA"/>
        </a:accent4>
        <a:accent5>
          <a:srgbClr val="FFCAB8"/>
        </a:accent5>
        <a:accent6>
          <a:srgbClr val="008A5C"/>
        </a:accent6>
        <a:hlink>
          <a:srgbClr val="3333CC"/>
        </a:hlink>
        <a:folHlink>
          <a:srgbClr val="FF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ple Bars 6">
        <a:dk1>
          <a:srgbClr val="000000"/>
        </a:dk1>
        <a:lt1>
          <a:srgbClr val="FFFFE1"/>
        </a:lt1>
        <a:dk2>
          <a:srgbClr val="000000"/>
        </a:dk2>
        <a:lt2>
          <a:srgbClr val="FFFFCC"/>
        </a:lt2>
        <a:accent1>
          <a:srgbClr val="FF9933"/>
        </a:accent1>
        <a:accent2>
          <a:srgbClr val="9999FF"/>
        </a:accent2>
        <a:accent3>
          <a:srgbClr val="FFFFEE"/>
        </a:accent3>
        <a:accent4>
          <a:srgbClr val="000000"/>
        </a:accent4>
        <a:accent5>
          <a:srgbClr val="FFCAAD"/>
        </a:accent5>
        <a:accent6>
          <a:srgbClr val="8A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Designs\Multiple Bars.pot</Template>
  <TotalTime>23845</TotalTime>
  <Words>1006</Words>
  <Application>Microsoft Office PowerPoint</Application>
  <PresentationFormat>On-screen Show (4:3)</PresentationFormat>
  <Paragraphs>216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 New Roman</vt:lpstr>
      <vt:lpstr>Arial</vt:lpstr>
      <vt:lpstr>Monotype Sorts</vt:lpstr>
      <vt:lpstr>Arial Black</vt:lpstr>
      <vt:lpstr>Multiple Bars</vt:lpstr>
      <vt:lpstr>Microsoft Photo Editor 3.0 Photo</vt:lpstr>
      <vt:lpstr>Microsoft Graph Chart</vt:lpstr>
      <vt:lpstr>American Healthcare: Issues, Reform, Response </vt:lpstr>
      <vt:lpstr>American Healthcare</vt:lpstr>
      <vt:lpstr>American Healthcare</vt:lpstr>
      <vt:lpstr>Slide 4</vt:lpstr>
      <vt:lpstr>American Healthcare</vt:lpstr>
      <vt:lpstr>Slide 6</vt:lpstr>
      <vt:lpstr>Slide 7</vt:lpstr>
      <vt:lpstr>Slide 8</vt:lpstr>
      <vt:lpstr>Slide 9</vt:lpstr>
      <vt:lpstr>Slide 10</vt:lpstr>
      <vt:lpstr>Slide 11</vt:lpstr>
      <vt:lpstr>Preventive Care Visits for Children, by Top and Bottom States, Race/Ethnicity, Family Income, and Insurance, 2003</vt:lpstr>
      <vt:lpstr>American Healthcare</vt:lpstr>
      <vt:lpstr>Slide 14</vt:lpstr>
      <vt:lpstr>American Healthcare</vt:lpstr>
      <vt:lpstr>American Healthcare</vt:lpstr>
      <vt:lpstr>American Healthcare</vt:lpstr>
      <vt:lpstr>Slide 18</vt:lpstr>
      <vt:lpstr>American Healthcare</vt:lpstr>
      <vt:lpstr>American Healthcare</vt:lpstr>
      <vt:lpstr>Slide 21</vt:lpstr>
      <vt:lpstr>Slide 22</vt:lpstr>
      <vt:lpstr>American Healthcare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American Healthcare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SAMPLE</dc:title>
  <dc:creator>Information Services</dc:creator>
  <cp:lastModifiedBy>Administratr</cp:lastModifiedBy>
  <cp:revision>414</cp:revision>
  <cp:lastPrinted>2003-05-14T16:42:26Z</cp:lastPrinted>
  <dcterms:created xsi:type="dcterms:W3CDTF">1999-03-19T22:13:26Z</dcterms:created>
  <dcterms:modified xsi:type="dcterms:W3CDTF">2010-11-02T20:01:11Z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